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8"/>
  </p:notesMasterIdLst>
  <p:sldIdLst>
    <p:sldId id="256" r:id="rId5"/>
    <p:sldId id="260" r:id="rId6"/>
    <p:sldId id="663" r:id="rId7"/>
    <p:sldId id="322" r:id="rId8"/>
    <p:sldId id="264" r:id="rId9"/>
    <p:sldId id="319" r:id="rId10"/>
    <p:sldId id="673" r:id="rId11"/>
    <p:sldId id="665" r:id="rId12"/>
    <p:sldId id="666" r:id="rId13"/>
    <p:sldId id="667" r:id="rId14"/>
    <p:sldId id="668" r:id="rId15"/>
    <p:sldId id="669" r:id="rId16"/>
    <p:sldId id="671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C36BBF6-CF0C-406B-9747-2B8B92BE5EC4}" v="27" dt="2024-04-23T23:47:24.45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7700" autoAdjust="0"/>
    <p:restoredTop sz="88388" autoAdjust="0"/>
  </p:normalViewPr>
  <p:slideViewPr>
    <p:cSldViewPr snapToGrid="0">
      <p:cViewPr varScale="1">
        <p:scale>
          <a:sx n="48" d="100"/>
          <a:sy n="48" d="100"/>
        </p:scale>
        <p:origin x="610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585D3F-929D-474D-BD81-B41AA8FDFC20}" type="datetimeFigureOut">
              <a:rPr lang="en-US" smtClean="0"/>
              <a:t>4/30/2024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136A1F-C259-4B03-8489-75C1DFF42F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64685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1136A1F-C259-4B03-8489-75C1DFF42FE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22720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https://economicgraph.linkedin.com/content/dam/me/economicgraph/en-us/PDF/future-of-work-report-ai-november-2023.pdf</a:t>
            </a:r>
          </a:p>
          <a:p>
            <a:r>
              <a:rPr lang="en-US" dirty="0"/>
              <a:t>https://economicgraph.linkedin.com/content/dam/me/economicgraph/en-us/PDF/preparing-the-workforce-for-generative-ai.pdf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1136A1F-C259-4B03-8489-75C1DFF42FE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645642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44% figure from ResumeBuilder.com Survey</a:t>
            </a:r>
          </a:p>
          <a:p>
            <a:r>
              <a:rPr lang="en-US" dirty="0"/>
              <a:t>https://futurism.com/the-byte/ibm-replacing-humans-ai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1136A1F-C259-4B03-8489-75C1DFF42FE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09972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366327-4753-0218-8CBA-EA98841D665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5C0AD03-14BF-1576-2981-4AAE12628AA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5EA23E-36AB-46C3-F6C6-7C9A75EF9B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86491-F3D7-458D-9B35-B80B62426A48}" type="datetimeFigureOut">
              <a:rPr lang="en-US" smtClean="0"/>
              <a:t>4/30/2024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762474-CF21-E441-22E2-61B57AAE9B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8FAF48-1A62-4A20-1924-97F4CD588F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2D199-6728-4D98-8CFC-E73253EB12F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06275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E9C38F-1AA5-44DA-0EC4-BE3041ABBD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BA80817-66DD-F1C4-CF2C-D4582FDF304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544C00-2A24-B121-AB22-203D4C703C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86491-F3D7-458D-9B35-B80B62426A48}" type="datetimeFigureOut">
              <a:rPr lang="en-US" smtClean="0"/>
              <a:t>4/30/2024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680AC6-220E-D892-0F2A-940EF275A5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3A1CED-5EE2-E861-DDF0-DD70F00BBA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2D199-6728-4D98-8CFC-E73253EB12F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39934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3CF79FD-2222-3031-1D0C-8B2CD128DA0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1BB60E4-3044-0FC7-7759-3CD2749B74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34AE1C-C800-5032-93A2-F44B26179D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86491-F3D7-458D-9B35-B80B62426A48}" type="datetimeFigureOut">
              <a:rPr lang="en-US" smtClean="0"/>
              <a:t>4/30/2024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6BDEAD-72BE-649D-AF66-E3FD8E9C82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096494-D3A9-AB85-40CE-FABEBE8BD4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2D199-6728-4D98-8CFC-E73253EB12F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73282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2DA534-AB72-3149-693C-B422BE23A4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2095A4-D225-011D-E3BA-A7D3BC3650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11E1A9-3FE0-2757-ADE3-A4178C28D3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86491-F3D7-458D-9B35-B80B62426A48}" type="datetimeFigureOut">
              <a:rPr lang="en-US" smtClean="0"/>
              <a:t>4/30/2024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CD5281-9083-83D2-680F-297DA36834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228B0A-9CE3-98D2-54E2-EF169BC9E3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2D199-6728-4D98-8CFC-E73253EB12F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33666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A3CA6B-1010-2C3C-6B4A-C8F236CD4D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FA0921-EC49-7003-F37C-CCBD118B15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F9E048-FF9F-F464-77D0-A510C5E7C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86491-F3D7-458D-9B35-B80B62426A48}" type="datetimeFigureOut">
              <a:rPr lang="en-US" smtClean="0"/>
              <a:t>4/30/2024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DF5035-E557-BFD8-1E2B-0DA608BC66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AD3DD3-8DA1-531F-56A8-5D373BB657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2D199-6728-4D98-8CFC-E73253EB12F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60668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327DE0-3C46-064B-1945-B8A7E9F373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02F3C7-442E-A79E-A99A-5D1A9644FA1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C191732-024B-705C-CA26-4BF440141C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C9679CF-740B-99FA-5DAB-E29A165845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86491-F3D7-458D-9B35-B80B62426A48}" type="datetimeFigureOut">
              <a:rPr lang="en-US" smtClean="0"/>
              <a:t>4/30/2024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E6C7187-3684-40F3-23E9-85B0B4F459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82577B2-6E5C-81FB-C7DA-31915CA4F2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2D199-6728-4D98-8CFC-E73253EB12F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01431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44682B-CA0A-1A13-36F4-B7353806D4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93329D7-70AE-6A6E-40D2-592BEFB3EA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64A88B2-FF9A-7438-3889-0F40774103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A5C659D-B34D-7365-6160-0CF8A675F23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33C842A-7D0B-3020-87AA-FCF3BBDD5EC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5D655EC-152D-54F9-8EBA-22AC1F0996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86491-F3D7-458D-9B35-B80B62426A48}" type="datetimeFigureOut">
              <a:rPr lang="en-US" smtClean="0"/>
              <a:t>4/30/2024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5CF09C8-E7C9-71B7-3EC3-4AAAA8FFDE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AE49D11-C633-E6E8-0B45-FA10585062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2D199-6728-4D98-8CFC-E73253EB12F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90331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0E985C-E663-D439-AEDA-3D9930EF82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6221E8E-B428-1E80-AF90-F4C2B097A3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86491-F3D7-458D-9B35-B80B62426A48}" type="datetimeFigureOut">
              <a:rPr lang="en-US" smtClean="0"/>
              <a:t>4/30/2024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90A3D75-11E4-21BC-0883-14FFBC68A7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C5FBC98-CEC5-4D09-65A6-512C5F0C06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2D199-6728-4D98-8CFC-E73253EB12F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88501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878A6B8-EF3B-B57F-B60E-2560C6969F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86491-F3D7-458D-9B35-B80B62426A48}" type="datetimeFigureOut">
              <a:rPr lang="en-US" smtClean="0"/>
              <a:t>4/30/2024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6AC48D1-EE4B-3B5F-94D3-FC8237669C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FB2C3A9-081E-9FAA-647A-631A6523DB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2D199-6728-4D98-8CFC-E73253EB12F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1367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086ADA-8609-8B0E-908D-F23827CFF1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5D0027-0FAC-B5C9-8D5A-4B3071C025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BED9A64-A9C5-917F-2E05-9F2E93D7DB2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46F6D5-013D-A458-CA6A-9ECA338537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86491-F3D7-458D-9B35-B80B62426A48}" type="datetimeFigureOut">
              <a:rPr lang="en-US" smtClean="0"/>
              <a:t>4/30/2024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20011F2-61AF-202C-3AE6-10AA543313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D9A794D-031D-8CC7-1419-D292F2AC4B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2D199-6728-4D98-8CFC-E73253EB12F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75286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408FFC-390F-371D-F5A0-F2D1BF1614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C029219-7141-9193-67A8-A249689AB12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F032D7B-F913-DB4C-8254-F5B67491056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D2D9953-900C-E3D9-61E1-BCC81459CA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86491-F3D7-458D-9B35-B80B62426A48}" type="datetimeFigureOut">
              <a:rPr lang="en-US" smtClean="0"/>
              <a:t>4/30/2024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C97135-5860-8812-3458-A0C6EFF568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8C6313C-B7AD-F8ED-D96F-500B1C7528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2D199-6728-4D98-8CFC-E73253EB12F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29858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AE63629-3910-BA8D-0644-B92F253DF7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BB33B02-50D2-1A8C-7742-B42C955A36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51660E-8BB1-151A-2170-2EFD1595FB0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B086491-F3D7-458D-9B35-B80B62426A48}" type="datetimeFigureOut">
              <a:rPr lang="en-US" smtClean="0"/>
              <a:t>4/30/2024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69453A-163F-DB14-C761-FD6C4CB8CA3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1F9F1E-F124-6791-9DB8-EC160508D75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752D199-6728-4D98-8CFC-E73253EB12F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70551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hyperlink" Target="https://www.nesta.org.uk/data-visualisation-and-interactive/skills-extractor-tool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pypi.org/project/ojd-daps-skills/" TargetMode="Externa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3.sv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emf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C06257-62D0-0A2B-E30A-D905B6E5446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841814"/>
            <a:ext cx="9144000" cy="975651"/>
          </a:xfrm>
        </p:spPr>
        <p:txBody>
          <a:bodyPr>
            <a:normAutofit fontScale="90000"/>
          </a:bodyPr>
          <a:lstStyle/>
          <a:p>
            <a:r>
              <a:rPr lang="en-US" dirty="0"/>
              <a:t>Navigating AI: Theory of Change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792C393-F32A-F6F7-557A-298872F974A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26115" y="2933642"/>
            <a:ext cx="9144000" cy="2701289"/>
          </a:xfrm>
        </p:spPr>
        <p:txBody>
          <a:bodyPr>
            <a:normAutofit/>
          </a:bodyPr>
          <a:lstStyle/>
          <a:p>
            <a:endParaRPr lang="en-US" sz="3200" dirty="0"/>
          </a:p>
          <a:p>
            <a:r>
              <a:rPr lang="en-US" sz="3200" dirty="0"/>
              <a:t>Adam Leonard, Chief Analytics Officer</a:t>
            </a:r>
          </a:p>
          <a:p>
            <a:r>
              <a:rPr lang="en-US" sz="3200" dirty="0"/>
              <a:t>Texas Workforce Commission</a:t>
            </a:r>
          </a:p>
          <a:p>
            <a:r>
              <a:rPr lang="en-US" sz="2600" dirty="0"/>
              <a:t>LinkedIn.com/Adam-From-Texas</a:t>
            </a:r>
          </a:p>
          <a:p>
            <a:endParaRPr lang="en-US" sz="2600" dirty="0"/>
          </a:p>
          <a:p>
            <a:endParaRPr lang="en-US" sz="2600" dirty="0"/>
          </a:p>
        </p:txBody>
      </p:sp>
      <p:pic>
        <p:nvPicPr>
          <p:cNvPr id="4" name="Picture 3" descr="Data for Prosperity Logo">
            <a:extLst>
              <a:ext uri="{FF2B5EF4-FFF2-40B4-BE49-F238E27FC236}">
                <a16:creationId xmlns:a16="http://schemas.microsoft.com/office/drawing/2014/main" id="{CBA82E1B-6A01-564C-679D-E10A1D01F0B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0625" y="5737495"/>
            <a:ext cx="5976076" cy="9617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36152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02FA97-1B79-FD68-C388-7BCD8D5EC8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31830"/>
          </a:xfrm>
        </p:spPr>
        <p:txBody>
          <a:bodyPr/>
          <a:lstStyle/>
          <a:p>
            <a:r>
              <a:rPr lang="en-US" dirty="0"/>
              <a:t>Skills Extraction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DE026AD9-A1AD-5618-9F25-71B603D55A9A}"/>
              </a:ext>
            </a:extLst>
          </p:cNvPr>
          <p:cNvGrpSpPr/>
          <p:nvPr/>
        </p:nvGrpSpPr>
        <p:grpSpPr>
          <a:xfrm>
            <a:off x="5393186" y="1208417"/>
            <a:ext cx="6521305" cy="5472108"/>
            <a:chOff x="5606900" y="1057132"/>
            <a:chExt cx="6521305" cy="5472108"/>
          </a:xfrm>
        </p:grpSpPr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B08C46F6-3752-667D-B258-EF4759B21436}"/>
                </a:ext>
              </a:extLst>
            </p:cNvPr>
            <p:cNvSpPr txBox="1"/>
            <p:nvPr/>
          </p:nvSpPr>
          <p:spPr>
            <a:xfrm>
              <a:off x="5606900" y="6211653"/>
              <a:ext cx="6521305" cy="317587"/>
            </a:xfrm>
            <a:prstGeom prst="rect">
              <a:avLst/>
            </a:prstGeom>
            <a:noFill/>
          </p:spPr>
          <p:txBody>
            <a:bodyPr wrap="square" lIns="91440" tIns="45720" rIns="91440" bIns="45720" rtlCol="0" anchor="t">
              <a:spAutoFit/>
            </a:bodyPr>
            <a:lstStyle/>
            <a:p>
              <a:pPr marR="0" lvl="0" algn="l" defTabSz="914400" rtl="0" eaLnBrk="1" fontAlgn="auto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tabLst/>
                <a:defRPr/>
              </a:pPr>
              <a:r>
                <a:rPr lang="en-US" sz="1100" b="1" dirty="0">
                  <a:solidFill>
                    <a:srgbClr val="10385B"/>
                  </a:solidFill>
                  <a:latin typeface="Montserrat Medium" panose="00000600000000000000" pitchFamily="2" charset="0"/>
                </a:rPr>
                <a:t>Source: </a:t>
              </a:r>
              <a:r>
                <a:rPr lang="en-US" sz="1100" dirty="0">
                  <a:solidFill>
                    <a:srgbClr val="10385B"/>
                  </a:solidFill>
                  <a:latin typeface="Montserrat Medium" panose="00000600000000000000" pitchFamily="2" charset="0"/>
                  <a:hlinkClick r:id="rId2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https://www.nesta.org.uk/data-visualisation-and-interactive/skills-extractor-tool/</a:t>
              </a:r>
              <a:endPara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10385B"/>
                </a:solidFill>
                <a:effectLst/>
                <a:highlight>
                  <a:srgbClr val="FFFFFF"/>
                </a:highlight>
                <a:uLnTx/>
                <a:uFillTx/>
                <a:latin typeface="Montserrat Medium" panose="00000600000000000000" pitchFamily="2" charset="0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pic>
          <p:nvPicPr>
            <p:cNvPr id="9" name="Picture 8" descr="Demo output from Nesta's Skills Extractor Tool using an example job posting from the Texas Workforce Commission for a Data Analyst position.">
              <a:extLst>
                <a:ext uri="{FF2B5EF4-FFF2-40B4-BE49-F238E27FC236}">
                  <a16:creationId xmlns:a16="http://schemas.microsoft.com/office/drawing/2014/main" id="{23D360C2-0965-E1E1-299A-78C425E1220D}"/>
                </a:ext>
                <a:ext uri="{C183D7F6-B498-43B3-948B-1728B52AA6E4}">
                  <adec:decorative xmlns:adec="http://schemas.microsoft.com/office/drawing/2017/decorative" val="0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606900" y="1057132"/>
              <a:ext cx="6429153" cy="5154521"/>
            </a:xfrm>
            <a:prstGeom prst="rect">
              <a:avLst/>
            </a:prstGeom>
            <a:ln>
              <a:solidFill>
                <a:srgbClr val="10385B"/>
              </a:solidFill>
            </a:ln>
          </p:spPr>
        </p:pic>
      </p:grpSp>
      <p:sp>
        <p:nvSpPr>
          <p:cNvPr id="10" name="TextBox 9">
            <a:extLst>
              <a:ext uri="{FF2B5EF4-FFF2-40B4-BE49-F238E27FC236}">
                <a16:creationId xmlns:a16="http://schemas.microsoft.com/office/drawing/2014/main" id="{18137B58-869B-EA14-214D-897C3E66FC50}"/>
              </a:ext>
            </a:extLst>
          </p:cNvPr>
          <p:cNvSpPr txBox="1"/>
          <p:nvPr/>
        </p:nvSpPr>
        <p:spPr>
          <a:xfrm>
            <a:off x="482600" y="1535151"/>
            <a:ext cx="4862034" cy="452431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342900" indent="-342900">
              <a:buFont typeface="Symbol" panose="05050102010706020507" pitchFamily="18" charset="2"/>
              <a:buChar char="·"/>
              <a:defRPr/>
            </a:pPr>
            <a:r>
              <a:rPr kumimoji="0" lang="en-US" sz="2400" i="0" u="none" strike="noStrike" kern="1200" cap="none" spc="0" normalizeH="0" baseline="0" noProof="0" dirty="0">
                <a:ln>
                  <a:noFill/>
                </a:ln>
                <a:solidFill>
                  <a:srgbClr val="1D3767"/>
                </a:solidFill>
                <a:effectLst/>
                <a:uLnTx/>
                <a:uFillTx/>
                <a:latin typeface="Aptos" panose="020B0004020202020204" pitchFamily="34" charset="0"/>
                <a:ea typeface="+mn-lt"/>
                <a:cs typeface="Arial"/>
              </a:rPr>
              <a:t>Parse through unstructured freeform text in the </a:t>
            </a: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1D3767"/>
                </a:solidFill>
                <a:effectLst/>
                <a:uLnTx/>
                <a:uFillTx/>
                <a:latin typeface="Aptos" panose="020B0004020202020204" pitchFamily="34" charset="0"/>
                <a:ea typeface="+mn-lt"/>
                <a:cs typeface="Arial"/>
              </a:rPr>
              <a:t>NLx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1D3767"/>
                </a:solidFill>
                <a:effectLst/>
                <a:uLnTx/>
                <a:uFillTx/>
                <a:latin typeface="Aptos" panose="020B0004020202020204" pitchFamily="34" charset="0"/>
                <a:ea typeface="+mn-lt"/>
                <a:cs typeface="Arial"/>
              </a:rPr>
              <a:t> job description</a:t>
            </a:r>
            <a:r>
              <a:rPr kumimoji="0" lang="en-US" sz="2400" i="0" u="none" strike="noStrike" kern="1200" cap="none" spc="0" normalizeH="0" baseline="0" noProof="0" dirty="0">
                <a:ln>
                  <a:noFill/>
                </a:ln>
                <a:solidFill>
                  <a:srgbClr val="1D3767"/>
                </a:solidFill>
                <a:effectLst/>
                <a:uLnTx/>
                <a:uFillTx/>
                <a:latin typeface="Aptos" panose="020B0004020202020204" pitchFamily="34" charset="0"/>
                <a:ea typeface="+mn-lt"/>
                <a:cs typeface="Arial"/>
              </a:rPr>
              <a:t> column.</a:t>
            </a:r>
          </a:p>
          <a:p>
            <a:pPr marL="342900" indent="-342900">
              <a:buFont typeface="Symbol" panose="05050102010706020507" pitchFamily="18" charset="2"/>
              <a:buChar char="·"/>
              <a:defRPr/>
            </a:pPr>
            <a:endParaRPr kumimoji="0" lang="en-US" sz="2400" i="0" u="none" strike="noStrike" kern="1200" cap="none" spc="0" normalizeH="0" baseline="0" noProof="0" dirty="0">
              <a:ln>
                <a:noFill/>
              </a:ln>
              <a:solidFill>
                <a:srgbClr val="1D3767"/>
              </a:solidFill>
              <a:effectLst/>
              <a:uLnTx/>
              <a:uFillTx/>
              <a:latin typeface="Aptos" panose="020B0004020202020204" pitchFamily="34" charset="0"/>
              <a:ea typeface="+mn-lt"/>
              <a:cs typeface="Arial"/>
            </a:endParaRPr>
          </a:p>
          <a:p>
            <a:pPr marL="342900" indent="-342900">
              <a:buFont typeface="Symbol" panose="05050102010706020507" pitchFamily="18" charset="2"/>
              <a:buChar char="·"/>
              <a:defRPr/>
            </a:pPr>
            <a:r>
              <a:rPr kumimoji="0" lang="en-US" sz="2400" i="0" u="none" strike="noStrike" kern="1200" cap="none" spc="0" normalizeH="0" baseline="0" noProof="0" dirty="0">
                <a:ln>
                  <a:noFill/>
                </a:ln>
                <a:solidFill>
                  <a:srgbClr val="1D3767"/>
                </a:solidFill>
                <a:effectLst/>
                <a:uLnTx/>
                <a:uFillTx/>
                <a:latin typeface="Aptos" panose="020B0004020202020204" pitchFamily="34" charset="0"/>
                <a:ea typeface="+mn-lt"/>
                <a:cs typeface="Arial"/>
              </a:rPr>
              <a:t>Apply open-source Python libraries designed for 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1D3767"/>
                </a:solidFill>
                <a:effectLst/>
                <a:uLnTx/>
                <a:uFillTx/>
                <a:latin typeface="Aptos" panose="020B0004020202020204" pitchFamily="34" charset="0"/>
                <a:ea typeface="+mn-lt"/>
                <a:cs typeface="Arial"/>
              </a:rPr>
              <a:t>natural language processing (NLP) </a:t>
            </a:r>
            <a:r>
              <a:rPr kumimoji="0" lang="en-US" sz="2400" i="0" u="none" strike="noStrike" kern="1200" cap="none" spc="0" normalizeH="0" baseline="0" noProof="0" dirty="0">
                <a:ln>
                  <a:noFill/>
                </a:ln>
                <a:solidFill>
                  <a:srgbClr val="1D3767"/>
                </a:solidFill>
                <a:effectLst/>
                <a:uLnTx/>
                <a:uFillTx/>
                <a:latin typeface="Aptos" panose="020B0004020202020204" pitchFamily="34" charset="0"/>
                <a:ea typeface="+mn-lt"/>
                <a:cs typeface="Arial"/>
              </a:rPr>
              <a:t>tasks.</a:t>
            </a:r>
          </a:p>
          <a:p>
            <a:pPr marL="342900" indent="-342900">
              <a:buFont typeface="Symbol" panose="05050102010706020507" pitchFamily="18" charset="2"/>
              <a:buChar char="·"/>
              <a:defRPr/>
            </a:pPr>
            <a:endParaRPr kumimoji="0" lang="en-US" sz="2400" i="0" u="none" strike="noStrike" kern="1200" cap="none" spc="0" normalizeH="0" baseline="0" noProof="0" dirty="0">
              <a:ln>
                <a:noFill/>
              </a:ln>
              <a:solidFill>
                <a:srgbClr val="1D3767"/>
              </a:solidFill>
              <a:effectLst/>
              <a:uLnTx/>
              <a:uFillTx/>
              <a:latin typeface="Aptos" panose="020B0004020202020204" pitchFamily="34" charset="0"/>
              <a:ea typeface="+mn-lt"/>
              <a:cs typeface="Arial"/>
            </a:endParaRPr>
          </a:p>
          <a:p>
            <a:pPr marL="342900" indent="-342900">
              <a:buFont typeface="Symbol" panose="05050102010706020507" pitchFamily="18" charset="2"/>
              <a:buChar char="·"/>
              <a:defRPr/>
            </a:pPr>
            <a:r>
              <a:rPr lang="en-US" sz="2400" dirty="0">
                <a:solidFill>
                  <a:srgbClr val="10385B"/>
                </a:solidFill>
                <a:latin typeface="Aptos" panose="020B0004020202020204" pitchFamily="34" charset="0"/>
                <a:ea typeface="+mn-lt"/>
                <a:cs typeface="Arial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Nesta’s Skills Extractor Library</a:t>
            </a:r>
            <a:r>
              <a:rPr lang="en-US" sz="2400" dirty="0">
                <a:solidFill>
                  <a:srgbClr val="10385B"/>
                </a:solidFill>
                <a:latin typeface="Aptos" panose="020B0004020202020204" pitchFamily="34" charset="0"/>
                <a:ea typeface="+mn-lt"/>
                <a:cs typeface="Arial"/>
              </a:rPr>
              <a:t> </a:t>
            </a:r>
            <a:r>
              <a:rPr lang="en-US" sz="2400" dirty="0">
                <a:solidFill>
                  <a:srgbClr val="1D3767"/>
                </a:solidFill>
                <a:latin typeface="Aptos" panose="020B0004020202020204" pitchFamily="34" charset="0"/>
                <a:ea typeface="+mn-lt"/>
                <a:cs typeface="Arial"/>
              </a:rPr>
              <a:t>uses</a:t>
            </a:r>
            <a:r>
              <a:rPr kumimoji="0" lang="en-US" sz="2400" i="0" u="none" strike="noStrike" kern="1200" cap="none" spc="0" normalizeH="0" baseline="0" noProof="0" dirty="0">
                <a:ln>
                  <a:noFill/>
                </a:ln>
                <a:solidFill>
                  <a:srgbClr val="1D3767"/>
                </a:solidFill>
                <a:effectLst/>
                <a:uLnTx/>
                <a:uFillTx/>
                <a:latin typeface="Aptos" panose="020B0004020202020204" pitchFamily="34" charset="0"/>
                <a:ea typeface="+mn-lt"/>
                <a:cs typeface="Arial"/>
              </a:rPr>
              <a:t> NLP via 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1D3767"/>
                </a:solidFill>
                <a:effectLst/>
                <a:uLnTx/>
                <a:uFillTx/>
                <a:latin typeface="Aptos" panose="020B0004020202020204" pitchFamily="34" charset="0"/>
                <a:ea typeface="+mn-lt"/>
                <a:cs typeface="Arial"/>
              </a:rPr>
              <a:t>named-entity recognition (NER).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1D3767"/>
              </a:solidFill>
              <a:effectLst/>
              <a:uLnTx/>
              <a:uFillTx/>
              <a:latin typeface="Aptos" panose="020B0004020202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28056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7167D2-BA08-D2B7-8DB7-EC7A0B0085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89492"/>
          </a:xfrm>
        </p:spPr>
        <p:txBody>
          <a:bodyPr/>
          <a:lstStyle/>
          <a:p>
            <a:r>
              <a:rPr lang="en-US" dirty="0"/>
              <a:t>Changes in Skills demanded for Data Science 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AF8B72C9-85F8-37E4-6A81-25AA7F211783}"/>
              </a:ext>
            </a:extLst>
          </p:cNvPr>
          <p:cNvGrpSpPr/>
          <p:nvPr/>
        </p:nvGrpSpPr>
        <p:grpSpPr>
          <a:xfrm>
            <a:off x="918786" y="1354617"/>
            <a:ext cx="10576968" cy="5171485"/>
            <a:chOff x="918786" y="1289300"/>
            <a:chExt cx="10576968" cy="5171485"/>
          </a:xfrm>
        </p:grpSpPr>
        <p:pic>
          <p:nvPicPr>
            <p:cNvPr id="8" name="Picture 7" descr="Chart, line chart&#10;&#10;Description automatically generated">
              <a:extLst>
                <a:ext uri="{FF2B5EF4-FFF2-40B4-BE49-F238E27FC236}">
                  <a16:creationId xmlns:a16="http://schemas.microsoft.com/office/drawing/2014/main" id="{8A2CDA59-DB04-1A56-8D89-1E5B5F8FA5B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18786" y="1289300"/>
              <a:ext cx="10576968" cy="4709820"/>
            </a:xfrm>
            <a:prstGeom prst="rect">
              <a:avLst/>
            </a:prstGeom>
          </p:spPr>
        </p:pic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1ED6CE79-62A8-9A0C-9D3C-A52B1EEE2EA8}"/>
                </a:ext>
              </a:extLst>
            </p:cNvPr>
            <p:cNvSpPr txBox="1"/>
            <p:nvPr/>
          </p:nvSpPr>
          <p:spPr>
            <a:xfrm>
              <a:off x="918786" y="5999120"/>
              <a:ext cx="553163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b="1" dirty="0">
                  <a:latin typeface="Aptos" panose="020B0004020202020204" pitchFamily="34" charset="0"/>
                </a:rPr>
                <a:t>Texas Workforce Commission </a:t>
              </a:r>
              <a:r>
                <a:rPr lang="en-US" sz="1200" dirty="0">
                  <a:latin typeface="Aptos" panose="020B0004020202020204" pitchFamily="34" charset="0"/>
                </a:rPr>
                <a:t>| Information Innovation &amp; Insight</a:t>
              </a:r>
            </a:p>
            <a:p>
              <a:r>
                <a:rPr lang="en-US" sz="1200" b="1" dirty="0">
                  <a:latin typeface="Aptos" panose="020B0004020202020204" pitchFamily="34" charset="0"/>
                </a:rPr>
                <a:t>Data source: </a:t>
              </a:r>
              <a:r>
                <a:rPr lang="en-US" sz="1200" dirty="0">
                  <a:latin typeface="Aptos" panose="020B0004020202020204" pitchFamily="34" charset="0"/>
                </a:rPr>
                <a:t>National Labor Exchange Research Hub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1532989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BFBE90-1CBB-C8C7-6BE6-0613523150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24175"/>
          </a:xfrm>
        </p:spPr>
        <p:txBody>
          <a:bodyPr/>
          <a:lstStyle/>
          <a:p>
            <a:r>
              <a:rPr lang="en-US" dirty="0"/>
              <a:t>What would you teach?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F375673E-7CA5-7E13-78F3-E967F0E3DE48}"/>
              </a:ext>
            </a:extLst>
          </p:cNvPr>
          <p:cNvGrpSpPr/>
          <p:nvPr/>
        </p:nvGrpSpPr>
        <p:grpSpPr>
          <a:xfrm>
            <a:off x="918786" y="1289300"/>
            <a:ext cx="10576968" cy="5171485"/>
            <a:chOff x="918786" y="1289300"/>
            <a:chExt cx="10576968" cy="5171485"/>
          </a:xfrm>
        </p:grpSpPr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E1AEA8E4-C6B0-DDC8-DF10-B245A25F9548}"/>
                </a:ext>
              </a:extLst>
            </p:cNvPr>
            <p:cNvSpPr txBox="1"/>
            <p:nvPr/>
          </p:nvSpPr>
          <p:spPr>
            <a:xfrm>
              <a:off x="918786" y="5999120"/>
              <a:ext cx="553163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b="1" dirty="0">
                  <a:latin typeface="Aptos" panose="020B0004020202020204" pitchFamily="34" charset="0"/>
                </a:rPr>
                <a:t>Texas Workforce Commission </a:t>
              </a:r>
              <a:r>
                <a:rPr lang="en-US" sz="1200" dirty="0">
                  <a:latin typeface="Aptos" panose="020B0004020202020204" pitchFamily="34" charset="0"/>
                </a:rPr>
                <a:t>| Information Innovation &amp; Insight</a:t>
              </a:r>
            </a:p>
            <a:p>
              <a:r>
                <a:rPr lang="en-US" sz="1200" b="1" dirty="0">
                  <a:latin typeface="Aptos" panose="020B0004020202020204" pitchFamily="34" charset="0"/>
                </a:rPr>
                <a:t>Data source: </a:t>
              </a:r>
              <a:r>
                <a:rPr lang="en-US" sz="1200" dirty="0">
                  <a:latin typeface="Aptos" panose="020B0004020202020204" pitchFamily="34" charset="0"/>
                </a:rPr>
                <a:t>National Labor Exchange Research Hub</a:t>
              </a:r>
            </a:p>
          </p:txBody>
        </p:sp>
        <p:pic>
          <p:nvPicPr>
            <p:cNvPr id="6" name="Picture 5" descr="Chart, line chart&#10;&#10;Description automatically generated">
              <a:extLst>
                <a:ext uri="{FF2B5EF4-FFF2-40B4-BE49-F238E27FC236}">
                  <a16:creationId xmlns:a16="http://schemas.microsoft.com/office/drawing/2014/main" id="{953D309F-2D1B-4640-58CD-4301604CCD0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18786" y="1289300"/>
              <a:ext cx="10576968" cy="470982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43367898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15CE0A-781D-CA1B-6D08-44B333C59D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Career Ladders may provide Predictive Power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F71CE543-BD21-4CC9-1CA6-1075E557302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9621975"/>
              </p:ext>
            </p:extLst>
          </p:nvPr>
        </p:nvGraphicFramePr>
        <p:xfrm>
          <a:off x="464458" y="2607662"/>
          <a:ext cx="11049520" cy="32799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62380">
                  <a:extLst>
                    <a:ext uri="{9D8B030D-6E8A-4147-A177-3AD203B41FA5}">
                      <a16:colId xmlns:a16="http://schemas.microsoft.com/office/drawing/2014/main" val="3605379345"/>
                    </a:ext>
                  </a:extLst>
                </a:gridCol>
                <a:gridCol w="2762380">
                  <a:extLst>
                    <a:ext uri="{9D8B030D-6E8A-4147-A177-3AD203B41FA5}">
                      <a16:colId xmlns:a16="http://schemas.microsoft.com/office/drawing/2014/main" val="2465342964"/>
                    </a:ext>
                  </a:extLst>
                </a:gridCol>
                <a:gridCol w="2762380">
                  <a:extLst>
                    <a:ext uri="{9D8B030D-6E8A-4147-A177-3AD203B41FA5}">
                      <a16:colId xmlns:a16="http://schemas.microsoft.com/office/drawing/2014/main" val="790386749"/>
                    </a:ext>
                  </a:extLst>
                </a:gridCol>
                <a:gridCol w="2762380">
                  <a:extLst>
                    <a:ext uri="{9D8B030D-6E8A-4147-A177-3AD203B41FA5}">
                      <a16:colId xmlns:a16="http://schemas.microsoft.com/office/drawing/2014/main" val="3304046508"/>
                    </a:ext>
                  </a:extLst>
                </a:gridCol>
              </a:tblGrid>
              <a:tr h="655991">
                <a:tc>
                  <a:txBody>
                    <a:bodyPr/>
                    <a:lstStyle/>
                    <a:p>
                      <a:r>
                        <a:rPr lang="en-US" sz="2800" dirty="0">
                          <a:solidFill>
                            <a:schemeClr val="tx1"/>
                          </a:solidFill>
                        </a:rPr>
                        <a:t>Posting Type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chemeClr val="tx1"/>
                          </a:solidFill>
                        </a:rPr>
                        <a:t>Skill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chemeClr val="tx1"/>
                          </a:solidFill>
                        </a:rPr>
                        <a:t>June 2016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chemeClr val="tx1"/>
                          </a:solidFill>
                        </a:rPr>
                        <a:t>June 2023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18852552"/>
                  </a:ext>
                </a:extLst>
              </a:tr>
              <a:tr h="655991">
                <a:tc>
                  <a:txBody>
                    <a:bodyPr/>
                    <a:lstStyle/>
                    <a:p>
                      <a:r>
                        <a:rPr lang="en-US" sz="2800" dirty="0">
                          <a:solidFill>
                            <a:schemeClr val="tx1"/>
                          </a:solidFill>
                        </a:rPr>
                        <a:t>“Data”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chemeClr val="tx1"/>
                          </a:solidFill>
                        </a:rPr>
                        <a:t>Python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chemeClr val="tx1"/>
                          </a:solidFill>
                        </a:rPr>
                        <a:t>8.7%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chemeClr val="tx1"/>
                          </a:solidFill>
                        </a:rPr>
                        <a:t>27.8%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916598"/>
                  </a:ext>
                </a:extLst>
              </a:tr>
              <a:tr h="655991">
                <a:tc>
                  <a:txBody>
                    <a:bodyPr/>
                    <a:lstStyle/>
                    <a:p>
                      <a:r>
                        <a:rPr lang="en-US" sz="2800" dirty="0">
                          <a:solidFill>
                            <a:schemeClr val="tx1"/>
                          </a:solidFill>
                        </a:rPr>
                        <a:t>“Data”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chemeClr val="tx1"/>
                          </a:solidFill>
                        </a:rPr>
                        <a:t>SAS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chemeClr val="tx1"/>
                          </a:solidFill>
                        </a:rPr>
                        <a:t>5%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>
                          <a:solidFill>
                            <a:schemeClr val="tx1"/>
                          </a:solidFill>
                        </a:rPr>
                        <a:t>Not in Top 20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94306344"/>
                  </a:ext>
                </a:extLst>
              </a:tr>
              <a:tr h="65599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>
                          <a:solidFill>
                            <a:schemeClr val="tx1"/>
                          </a:solidFill>
                        </a:rPr>
                        <a:t>“Data Scientist”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chemeClr val="tx1"/>
                          </a:solidFill>
                        </a:rPr>
                        <a:t>Python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chemeClr val="tx1"/>
                          </a:solidFill>
                        </a:rPr>
                        <a:t>60%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chemeClr val="tx1"/>
                          </a:solidFill>
                        </a:rPr>
                        <a:t>71%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84520075"/>
                  </a:ext>
                </a:extLst>
              </a:tr>
              <a:tr h="65599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>
                          <a:solidFill>
                            <a:schemeClr val="tx1"/>
                          </a:solidFill>
                        </a:rPr>
                        <a:t>“Data Scientist”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chemeClr val="tx1"/>
                          </a:solidFill>
                        </a:rPr>
                        <a:t>SAS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chemeClr val="tx1"/>
                          </a:solidFill>
                        </a:rPr>
                        <a:t>55%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chemeClr val="tx1"/>
                          </a:solidFill>
                        </a:rPr>
                        <a:t>15%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9800056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823465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207D09-AA7A-AD0C-A70D-DF6D9DDD3F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AI’s Transformation of the Labor Market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41E549-8DB4-DA6F-B8EB-22615966D7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54480"/>
            <a:ext cx="10515600" cy="4804756"/>
          </a:xfrm>
        </p:spPr>
        <p:txBody>
          <a:bodyPr>
            <a:normAutofit lnSpcReduction="10000"/>
          </a:bodyPr>
          <a:lstStyle/>
          <a:p>
            <a:r>
              <a:rPr lang="en-US" dirty="0"/>
              <a:t>AI is likely going to change more jobs than any force in history</a:t>
            </a:r>
          </a:p>
          <a:p>
            <a:r>
              <a:rPr lang="en-US" dirty="0"/>
              <a:t>Salesforce found </a:t>
            </a:r>
          </a:p>
          <a:p>
            <a:pPr lvl="1"/>
            <a:r>
              <a:rPr lang="en-US" dirty="0"/>
              <a:t>75% of GenAI users already use it for work</a:t>
            </a:r>
          </a:p>
          <a:p>
            <a:r>
              <a:rPr lang="en-US" dirty="0"/>
              <a:t>Boston Consulting Group found those using GPT-4</a:t>
            </a:r>
          </a:p>
          <a:p>
            <a:pPr lvl="1"/>
            <a:r>
              <a:rPr lang="en-US" dirty="0"/>
              <a:t>Complete 12.2% more tasks, 25.1% more quickly, at 40% higher quality</a:t>
            </a:r>
          </a:p>
          <a:p>
            <a:pPr lvl="1"/>
            <a:r>
              <a:rPr lang="en-US" dirty="0"/>
              <a:t>“Lower Performers” had greatest gains</a:t>
            </a:r>
          </a:p>
          <a:p>
            <a:r>
              <a:rPr lang="en-US" dirty="0"/>
              <a:t>Stanford/MIT study showed Tech Support Workers using AI Tools</a:t>
            </a:r>
          </a:p>
          <a:p>
            <a:pPr lvl="1"/>
            <a:r>
              <a:rPr lang="en-US" dirty="0"/>
              <a:t>Resolved 14% more issues per hour (35% for Novice Workers)</a:t>
            </a:r>
          </a:p>
          <a:p>
            <a:r>
              <a:rPr lang="en-US" dirty="0"/>
              <a:t>LinkedIn found </a:t>
            </a:r>
          </a:p>
          <a:p>
            <a:pPr lvl="1"/>
            <a:r>
              <a:rPr lang="en-US" dirty="0"/>
              <a:t>25% of members have seen Core Skills of jobs change since 2015 and </a:t>
            </a:r>
            <a:r>
              <a:rPr lang="en-US" dirty="0" err="1"/>
              <a:t>GenAI</a:t>
            </a:r>
            <a:r>
              <a:rPr lang="en-US" dirty="0"/>
              <a:t> estimated to increase that to 65% by 2030</a:t>
            </a:r>
          </a:p>
          <a:p>
            <a:pPr lvl="1"/>
            <a:r>
              <a:rPr lang="en-US" dirty="0"/>
              <a:t>84% of members are in occupations where 25%+ of tasks can use GenAI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83135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9901BA-9B20-8415-3F69-1158466C89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94500"/>
          </a:xfrm>
        </p:spPr>
        <p:txBody>
          <a:bodyPr>
            <a:normAutofit/>
          </a:bodyPr>
          <a:lstStyle/>
          <a:p>
            <a:r>
              <a:rPr lang="en-US" dirty="0"/>
              <a:t>Net Positive &lt;&gt; No Problems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CF8ADB7A-433B-E126-620A-B8A8415A05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6693" y="1707855"/>
            <a:ext cx="10935351" cy="4462035"/>
          </a:xfrm>
        </p:spPr>
        <p:txBody>
          <a:bodyPr anchor="t">
            <a:normAutofit/>
          </a:bodyPr>
          <a:lstStyle/>
          <a:p>
            <a:r>
              <a:rPr lang="en-US" dirty="0"/>
              <a:t>General Consensus is Change in Jobs will be Net Positive or Zero?</a:t>
            </a:r>
          </a:p>
          <a:p>
            <a:pPr lvl="1"/>
            <a:r>
              <a:rPr lang="en-US" dirty="0"/>
              <a:t>Doesn’t mean we won’t have impacted Workers</a:t>
            </a:r>
          </a:p>
          <a:p>
            <a:pPr lvl="1"/>
            <a:r>
              <a:rPr lang="en-US" dirty="0"/>
              <a:t>Doesn’t mean Employers will have all the Jobs they need filled</a:t>
            </a:r>
          </a:p>
          <a:p>
            <a:r>
              <a:rPr lang="en-US" dirty="0"/>
              <a:t>Nov 2023 Survey found 44% expected AI-related Layoffs</a:t>
            </a:r>
          </a:p>
          <a:p>
            <a:pPr lvl="1"/>
            <a:r>
              <a:rPr lang="en-US" dirty="0"/>
              <a:t>IBM expects 30% of HR/non-customer facing Roles to be replaced in a 5 year period (7800)</a:t>
            </a:r>
          </a:p>
          <a:p>
            <a:pPr lvl="1"/>
            <a:r>
              <a:rPr lang="en-US" dirty="0"/>
              <a:t>Many Tech Employers laying off tens of thousands of workers even as they  invest more in developing AI</a:t>
            </a:r>
          </a:p>
          <a:p>
            <a:r>
              <a:rPr lang="en-US" dirty="0"/>
              <a:t>Too much Improvement in Productivity in a Short Period is too Hard to Absorb</a:t>
            </a:r>
          </a:p>
        </p:txBody>
      </p:sp>
    </p:spTree>
    <p:extLst>
      <p:ext uri="{BB962C8B-B14F-4D97-AF65-F5344CB8AC3E}">
        <p14:creationId xmlns:p14="http://schemas.microsoft.com/office/powerpoint/2010/main" val="18766758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207D09-AA7A-AD0C-A70D-DF6D9DDD3F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Implications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41E549-8DB4-DA6F-B8EB-22615966D7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54480"/>
            <a:ext cx="10515600" cy="4804756"/>
          </a:xfrm>
        </p:spPr>
        <p:txBody>
          <a:bodyPr>
            <a:normAutofit/>
          </a:bodyPr>
          <a:lstStyle/>
          <a:p>
            <a:r>
              <a:rPr lang="en-US" sz="3200" dirty="0"/>
              <a:t>“Innovation Breaks the Shackles of Scarcity”</a:t>
            </a:r>
          </a:p>
          <a:p>
            <a:r>
              <a:rPr lang="en-US" sz="3200" dirty="0"/>
              <a:t>AI’s ability to improve the Productivity &amp; Quality of will reduce the value of Expertise</a:t>
            </a:r>
          </a:p>
          <a:p>
            <a:r>
              <a:rPr lang="en-US" sz="3200" dirty="0"/>
              <a:t>The half-life of education/training will continue to fall</a:t>
            </a:r>
          </a:p>
          <a:p>
            <a:r>
              <a:rPr lang="en-US" sz="3200" dirty="0"/>
              <a:t>Life-long learning will become essential to Self-Sufficiency &amp; Economic Mobility</a:t>
            </a:r>
          </a:p>
        </p:txBody>
      </p:sp>
    </p:spTree>
    <p:extLst>
      <p:ext uri="{BB962C8B-B14F-4D97-AF65-F5344CB8AC3E}">
        <p14:creationId xmlns:p14="http://schemas.microsoft.com/office/powerpoint/2010/main" val="20895995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9901BA-9B20-8415-3F69-1158466C89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94500"/>
          </a:xfrm>
        </p:spPr>
        <p:txBody>
          <a:bodyPr/>
          <a:lstStyle/>
          <a:p>
            <a:r>
              <a:rPr lang="en-US" dirty="0"/>
              <a:t>Traditional Education – Work Feedback Loop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B9933B-1DFF-8216-0FBD-B809155259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Primarily SLDS: Longitudinal Employment/Earnings Outcomes</a:t>
            </a:r>
          </a:p>
          <a:p>
            <a:r>
              <a:rPr lang="en-US" dirty="0"/>
              <a:t>Huge lag in Traditional Feedback Loop: </a:t>
            </a:r>
          </a:p>
          <a:p>
            <a:pPr lvl="1"/>
            <a:r>
              <a:rPr lang="en-US" dirty="0"/>
              <a:t>1-5 years measurement period + </a:t>
            </a:r>
          </a:p>
          <a:p>
            <a:pPr lvl="1"/>
            <a:r>
              <a:rPr lang="en-US" dirty="0"/>
              <a:t>1-4 years to change a program</a:t>
            </a:r>
          </a:p>
          <a:p>
            <a:r>
              <a:rPr lang="en-US" dirty="0"/>
              <a:t>LM Demand will change faster than the LM Supply Pipeline can change using that Feedback Loop</a:t>
            </a:r>
          </a:p>
          <a:p>
            <a:r>
              <a:rPr lang="en-US" dirty="0"/>
              <a:t>We need a shorter Feedback Loop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15717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37A4C7-C88C-45E2-DEAB-4A6CFA5A81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Solution is Shift to a Skills Based Ecosystem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9B2193-E316-7A4D-5EA2-F959320EFE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71105"/>
            <a:ext cx="10515600" cy="475488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First Signals of Change are not found in Employment &amp; Earnings Levels</a:t>
            </a:r>
          </a:p>
          <a:p>
            <a:r>
              <a:rPr lang="en-US" dirty="0"/>
              <a:t>First Signals of Change are found in SKILLS on Job Postings</a:t>
            </a:r>
          </a:p>
          <a:p>
            <a:pPr lvl="1"/>
            <a:r>
              <a:rPr lang="en-US" dirty="0"/>
              <a:t>Not in Occupational Titles and Credentials</a:t>
            </a:r>
          </a:p>
          <a:p>
            <a:r>
              <a:rPr lang="en-US" dirty="0"/>
              <a:t>Skills focus also Critical to helping existing Workers transition to new jobs &amp; Employer find new Workers</a:t>
            </a:r>
          </a:p>
          <a:p>
            <a:r>
              <a:rPr lang="en-US" dirty="0"/>
              <a:t>LinkedIn found 75% of their Postings “Required” a 4 Year Degree</a:t>
            </a:r>
          </a:p>
          <a:p>
            <a:pPr lvl="1"/>
            <a:r>
              <a:rPr lang="en-US" dirty="0"/>
              <a:t>This locks out 79% of Rural, 79% of Hispanic, &amp; 72% of Black Workers</a:t>
            </a:r>
          </a:p>
          <a:p>
            <a:r>
              <a:rPr lang="en-US" dirty="0"/>
              <a:t>Matching Based on Skills increases </a:t>
            </a:r>
            <a:r>
              <a:rPr lang="en-US" b="1" dirty="0"/>
              <a:t>Qualified</a:t>
            </a:r>
            <a:r>
              <a:rPr lang="en-US" dirty="0"/>
              <a:t> Applicant Pools Substantially (11-56%) </a:t>
            </a:r>
          </a:p>
          <a:p>
            <a:pPr lvl="1"/>
            <a:r>
              <a:rPr lang="en-US" dirty="0"/>
              <a:t>Increased qualified women applicants in historically under-represented fields by 26%</a:t>
            </a:r>
          </a:p>
        </p:txBody>
      </p:sp>
    </p:spTree>
    <p:extLst>
      <p:ext uri="{BB962C8B-B14F-4D97-AF65-F5344CB8AC3E}">
        <p14:creationId xmlns:p14="http://schemas.microsoft.com/office/powerpoint/2010/main" val="18924359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9901BA-9B20-8415-3F69-1158466C89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2800" y="365126"/>
            <a:ext cx="10515600" cy="794500"/>
          </a:xfrm>
        </p:spPr>
        <p:txBody>
          <a:bodyPr>
            <a:normAutofit/>
          </a:bodyPr>
          <a:lstStyle/>
          <a:p>
            <a:r>
              <a:rPr lang="en-US" dirty="0"/>
              <a:t>Building a Skills-Based Ecosystem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B9933B-1DFF-8216-0FBD-B809155259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13170"/>
            <a:ext cx="10515600" cy="4845855"/>
          </a:xfrm>
        </p:spPr>
        <p:txBody>
          <a:bodyPr>
            <a:normAutofit lnSpcReduction="10000"/>
          </a:bodyPr>
          <a:lstStyle/>
          <a:p>
            <a:r>
              <a:rPr lang="en-US" dirty="0"/>
              <a:t>Job Posting Data provides a near-time signal of changes in Employer Demand</a:t>
            </a:r>
          </a:p>
          <a:p>
            <a:pPr lvl="1"/>
            <a:r>
              <a:rPr lang="en-US" dirty="0"/>
              <a:t>That data will reveal shift the mix of Skills in demand &amp; emergence of new ones</a:t>
            </a:r>
          </a:p>
          <a:p>
            <a:r>
              <a:rPr lang="en-US" dirty="0"/>
              <a:t>Solution: </a:t>
            </a:r>
          </a:p>
          <a:p>
            <a:pPr lvl="1"/>
            <a:r>
              <a:rPr lang="en-US" dirty="0"/>
              <a:t>AI identifies changing demand for and emerging Skills in Postings </a:t>
            </a:r>
          </a:p>
          <a:p>
            <a:pPr lvl="1"/>
            <a:r>
              <a:rPr lang="en-US" dirty="0"/>
              <a:t>Adoption of Skills Taxonomies that package this information which is communicated to Education &amp; Training Providers</a:t>
            </a:r>
          </a:p>
          <a:p>
            <a:pPr lvl="1"/>
            <a:r>
              <a:rPr lang="en-US" dirty="0"/>
              <a:t>Courses change in Months instead of Programs/Credentials in Years</a:t>
            </a:r>
          </a:p>
          <a:p>
            <a:pPr lvl="1"/>
            <a:r>
              <a:rPr lang="en-US" dirty="0"/>
              <a:t>Programs/Credentials need to be mapped to Skills</a:t>
            </a:r>
          </a:p>
          <a:p>
            <a:pPr lvl="1"/>
            <a:r>
              <a:rPr lang="en-US" dirty="0"/>
              <a:t>Students need to understand &amp; communicate the Skills they are gaining</a:t>
            </a:r>
          </a:p>
          <a:p>
            <a:r>
              <a:rPr lang="en-US" dirty="0"/>
              <a:t>Skills-Focused Labor Market will promote Resiliency &amp; Mobility as jobs change at speed and in volume never before seen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58103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32E1FF-F9BE-7E64-D8F0-A22ED0D0F1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NLx Pilot  &amp; Other Efforts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E24D5B-3253-2497-6AD6-5D52156D36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34956"/>
            <a:ext cx="10515600" cy="4351338"/>
          </a:xfrm>
        </p:spPr>
        <p:txBody>
          <a:bodyPr>
            <a:normAutofit/>
          </a:bodyPr>
          <a:lstStyle/>
          <a:p>
            <a:r>
              <a:rPr lang="en-US" dirty="0"/>
              <a:t>TWC is working with GWU to extract skills data from NLx</a:t>
            </a:r>
          </a:p>
          <a:p>
            <a:r>
              <a:rPr lang="en-US" dirty="0"/>
              <a:t>Longitudinal Skills Data will be used to generate Tools that</a:t>
            </a:r>
          </a:p>
          <a:p>
            <a:pPr lvl="1"/>
            <a:r>
              <a:rPr lang="en-US" dirty="0"/>
              <a:t>Track changes over time</a:t>
            </a:r>
          </a:p>
          <a:p>
            <a:pPr lvl="1"/>
            <a:r>
              <a:rPr lang="en-US" dirty="0"/>
              <a:t>Identify emerging Skills</a:t>
            </a:r>
          </a:p>
          <a:p>
            <a:pPr lvl="1"/>
            <a:r>
              <a:rPr lang="en-US" dirty="0"/>
              <a:t>Create projections of skills demand</a:t>
            </a:r>
          </a:p>
          <a:p>
            <a:r>
              <a:rPr lang="en-US" dirty="0"/>
              <a:t>There are other efforts to develop new, high value datasets</a:t>
            </a:r>
          </a:p>
          <a:p>
            <a:pPr lvl="1"/>
            <a:r>
              <a:rPr lang="en-US" dirty="0"/>
              <a:t>Credential Engine wants to map Skills to Credentials using Job Postings</a:t>
            </a:r>
          </a:p>
          <a:p>
            <a:pPr lvl="1"/>
            <a:r>
              <a:rPr lang="en-US" dirty="0"/>
              <a:t>Several States are working on enriching wage data with Skills Data</a:t>
            </a:r>
          </a:p>
        </p:txBody>
      </p:sp>
    </p:spTree>
    <p:extLst>
      <p:ext uri="{BB962C8B-B14F-4D97-AF65-F5344CB8AC3E}">
        <p14:creationId xmlns:p14="http://schemas.microsoft.com/office/powerpoint/2010/main" val="8655624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9FD241-19FC-817C-46BC-6FE80F32FD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NLx Pilot – Basic Workflow</a:t>
            </a:r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AE26FC23-B859-89E4-DA06-A087451304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4627985" y="2160262"/>
            <a:ext cx="2855192" cy="3662040"/>
            <a:chOff x="4349461" y="2167350"/>
            <a:chExt cx="2774353" cy="3494375"/>
          </a:xfrm>
        </p:grpSpPr>
        <p:sp>
          <p:nvSpPr>
            <p:cNvPr id="21" name="Rectangle: Rounded Corners 20">
              <a:extLst>
                <a:ext uri="{FF2B5EF4-FFF2-40B4-BE49-F238E27FC236}">
                  <a16:creationId xmlns:a16="http://schemas.microsoft.com/office/drawing/2014/main" id="{90431F1A-9BEF-B3BF-80EC-7E3B08527A61}"/>
                </a:ext>
              </a:extLst>
            </p:cNvPr>
            <p:cNvSpPr/>
            <p:nvPr/>
          </p:nvSpPr>
          <p:spPr>
            <a:xfrm rot="10800000" flipH="1" flipV="1">
              <a:off x="4349461" y="3045148"/>
              <a:ext cx="2774352" cy="2616577"/>
            </a:xfrm>
            <a:prstGeom prst="roundRect">
              <a:avLst/>
            </a:prstGeom>
            <a:solidFill>
              <a:srgbClr val="10385B"/>
            </a:solidFill>
            <a:ln>
              <a:noFill/>
            </a:ln>
            <a:scene3d>
              <a:camera prst="isometricBottomDown"/>
              <a:lightRig rig="threePt" dir="t"/>
            </a:scene3d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: Rounded Corners 21">
              <a:extLst>
                <a:ext uri="{FF2B5EF4-FFF2-40B4-BE49-F238E27FC236}">
                  <a16:creationId xmlns:a16="http://schemas.microsoft.com/office/drawing/2014/main" id="{629D3CFB-0C7D-C15D-CDD9-E4CA3D91BE60}"/>
                </a:ext>
              </a:extLst>
            </p:cNvPr>
            <p:cNvSpPr/>
            <p:nvPr/>
          </p:nvSpPr>
          <p:spPr>
            <a:xfrm rot="10800000" flipH="1" flipV="1">
              <a:off x="4349461" y="2623744"/>
              <a:ext cx="2774352" cy="2616577"/>
            </a:xfrm>
            <a:prstGeom prst="roundRect">
              <a:avLst/>
            </a:prstGeom>
            <a:solidFill>
              <a:srgbClr val="2379C7"/>
            </a:solidFill>
            <a:ln>
              <a:noFill/>
            </a:ln>
            <a:scene3d>
              <a:camera prst="isometricBottomDown"/>
              <a:lightRig rig="threePt" dir="t"/>
            </a:scene3d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: Rounded Corners 22">
              <a:extLst>
                <a:ext uri="{FF2B5EF4-FFF2-40B4-BE49-F238E27FC236}">
                  <a16:creationId xmlns:a16="http://schemas.microsoft.com/office/drawing/2014/main" id="{B14F8AD8-9844-A29E-301C-9CBFDA977D1B}"/>
                </a:ext>
              </a:extLst>
            </p:cNvPr>
            <p:cNvSpPr/>
            <p:nvPr/>
          </p:nvSpPr>
          <p:spPr>
            <a:xfrm rot="10800000" flipH="1" flipV="1">
              <a:off x="4349462" y="2167350"/>
              <a:ext cx="2774352" cy="2616577"/>
            </a:xfrm>
            <a:prstGeom prst="roundRect">
              <a:avLst/>
            </a:prstGeom>
            <a:solidFill>
              <a:srgbClr val="6DACE5"/>
            </a:solidFill>
            <a:ln>
              <a:noFill/>
            </a:ln>
            <a:scene3d>
              <a:camera prst="isometricBottomDown"/>
              <a:lightRig rig="threePt" dir="t"/>
            </a:scene3d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4" name="Graphic 23" descr="Statistics with solid fill">
              <a:extLst>
                <a:ext uri="{FF2B5EF4-FFF2-40B4-BE49-F238E27FC236}">
                  <a16:creationId xmlns:a16="http://schemas.microsoft.com/office/drawing/2014/main" id="{2FA896A5-76F2-290D-1A35-C23C8821B0E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4988330" y="2762771"/>
              <a:ext cx="1496614" cy="1496614"/>
            </a:xfrm>
            <a:prstGeom prst="rect">
              <a:avLst/>
            </a:prstGeom>
            <a:scene3d>
              <a:camera prst="isometricBottomDown"/>
              <a:lightRig rig="threePt" dir="t"/>
            </a:scene3d>
          </p:spPr>
        </p:pic>
      </p:grpSp>
      <p:grpSp>
        <p:nvGrpSpPr>
          <p:cNvPr id="25" name="Group 24">
            <a:extLst>
              <a:ext uri="{FF2B5EF4-FFF2-40B4-BE49-F238E27FC236}">
                <a16:creationId xmlns:a16="http://schemas.microsoft.com/office/drawing/2014/main" id="{EA6F1757-11ED-964D-39AB-312DDC69B462}"/>
              </a:ext>
            </a:extLst>
          </p:cNvPr>
          <p:cNvGrpSpPr/>
          <p:nvPr/>
        </p:nvGrpSpPr>
        <p:grpSpPr>
          <a:xfrm>
            <a:off x="7143238" y="4753132"/>
            <a:ext cx="4965099" cy="1709484"/>
            <a:chOff x="7283815" y="4753132"/>
            <a:chExt cx="4824522" cy="1631216"/>
          </a:xfrm>
        </p:grpSpPr>
        <p:grpSp>
          <p:nvGrpSpPr>
            <p:cNvPr id="26" name="Group 25">
              <a:extLst>
                <a:ext uri="{FF2B5EF4-FFF2-40B4-BE49-F238E27FC236}">
                  <a16:creationId xmlns:a16="http://schemas.microsoft.com/office/drawing/2014/main" id="{83A3C6FC-F8B4-CB21-A579-2147DA89F7D1}"/>
                </a:ext>
              </a:extLst>
            </p:cNvPr>
            <p:cNvGrpSpPr/>
            <p:nvPr/>
          </p:nvGrpSpPr>
          <p:grpSpPr>
            <a:xfrm>
              <a:off x="7283815" y="4753132"/>
              <a:ext cx="4824522" cy="1631216"/>
              <a:chOff x="7283815" y="4753132"/>
              <a:chExt cx="4824522" cy="1631216"/>
            </a:xfrm>
          </p:grpSpPr>
          <p:cxnSp>
            <p:nvCxnSpPr>
              <p:cNvPr id="28" name="Connector: Elbow 27">
                <a:extLst>
                  <a:ext uri="{FF2B5EF4-FFF2-40B4-BE49-F238E27FC236}">
                    <a16:creationId xmlns:a16="http://schemas.microsoft.com/office/drawing/2014/main" id="{C2C70C34-DB02-DCE0-E03B-5CA037FE27BC}"/>
                  </a:ext>
                </a:extLst>
              </p:cNvPr>
              <p:cNvCxnSpPr>
                <a:cxnSpLocks/>
                <a:stCxn id="34" idx="2"/>
              </p:cNvCxnSpPr>
              <p:nvPr/>
            </p:nvCxnSpPr>
            <p:spPr>
              <a:xfrm rot="10800000">
                <a:off x="7283815" y="4855440"/>
                <a:ext cx="552381" cy="714138"/>
              </a:xfrm>
              <a:prstGeom prst="bentConnector2">
                <a:avLst/>
              </a:prstGeom>
              <a:ln w="28575">
                <a:solidFill>
                  <a:srgbClr val="10385B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29" name="Group 28">
                <a:extLst>
                  <a:ext uri="{FF2B5EF4-FFF2-40B4-BE49-F238E27FC236}">
                    <a16:creationId xmlns:a16="http://schemas.microsoft.com/office/drawing/2014/main" id="{C5E9FE2C-C7F7-E27C-39E8-D44FB0437A0B}"/>
                  </a:ext>
                </a:extLst>
              </p:cNvPr>
              <p:cNvGrpSpPr/>
              <p:nvPr/>
            </p:nvGrpSpPr>
            <p:grpSpPr>
              <a:xfrm>
                <a:off x="7836195" y="4753132"/>
                <a:ext cx="4272142" cy="1631216"/>
                <a:chOff x="7836195" y="4753132"/>
                <a:chExt cx="4272142" cy="1631216"/>
              </a:xfrm>
            </p:grpSpPr>
            <p:grpSp>
              <p:nvGrpSpPr>
                <p:cNvPr id="30" name="Group 29">
                  <a:extLst>
                    <a:ext uri="{FF2B5EF4-FFF2-40B4-BE49-F238E27FC236}">
                      <a16:creationId xmlns:a16="http://schemas.microsoft.com/office/drawing/2014/main" id="{D6874334-A389-0FA5-427F-1B03F61D3F4B}"/>
                    </a:ext>
                  </a:extLst>
                </p:cNvPr>
                <p:cNvGrpSpPr/>
                <p:nvPr/>
              </p:nvGrpSpPr>
              <p:grpSpPr>
                <a:xfrm>
                  <a:off x="7836195" y="4753132"/>
                  <a:ext cx="4272142" cy="1631216"/>
                  <a:chOff x="7836194" y="4367600"/>
                  <a:chExt cx="4272142" cy="1631216"/>
                </a:xfrm>
              </p:grpSpPr>
              <p:grpSp>
                <p:nvGrpSpPr>
                  <p:cNvPr id="32" name="Group 31">
                    <a:extLst>
                      <a:ext uri="{FF2B5EF4-FFF2-40B4-BE49-F238E27FC236}">
                        <a16:creationId xmlns:a16="http://schemas.microsoft.com/office/drawing/2014/main" id="{891C7FA3-F15A-5B2A-9AFC-D9E847A3FE2C}"/>
                      </a:ext>
                    </a:extLst>
                  </p:cNvPr>
                  <p:cNvGrpSpPr/>
                  <p:nvPr/>
                </p:nvGrpSpPr>
                <p:grpSpPr>
                  <a:xfrm>
                    <a:off x="7836194" y="4712669"/>
                    <a:ext cx="942753" cy="942753"/>
                    <a:chOff x="8399721" y="4759358"/>
                    <a:chExt cx="942753" cy="942753"/>
                  </a:xfrm>
                </p:grpSpPr>
                <p:sp>
                  <p:nvSpPr>
                    <p:cNvPr id="34" name="Oval 33">
                      <a:extLst>
                        <a:ext uri="{FF2B5EF4-FFF2-40B4-BE49-F238E27FC236}">
                          <a16:creationId xmlns:a16="http://schemas.microsoft.com/office/drawing/2014/main" id="{C8B6997D-A790-7796-06EC-FC29E8DC32D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399721" y="4759358"/>
                      <a:ext cx="942753" cy="942753"/>
                    </a:xfrm>
                    <a:prstGeom prst="ellipse">
                      <a:avLst/>
                    </a:prstGeom>
                    <a:solidFill>
                      <a:srgbClr val="10385B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pic>
                  <p:nvPicPr>
                    <p:cNvPr id="35" name="Graphic 34" descr="Database with solid fill">
                      <a:extLst>
                        <a:ext uri="{FF2B5EF4-FFF2-40B4-BE49-F238E27FC236}">
                          <a16:creationId xmlns:a16="http://schemas.microsoft.com/office/drawing/2014/main" id="{56063C7D-85F5-E415-7A85-ADDD1039B594}"/>
                        </a:ext>
                      </a:extLst>
                    </p:cNvPr>
                    <p:cNvPicPr>
                      <a:picLocks noChangeAspect="1"/>
                    </p:cNvPicPr>
                    <p:nvPr/>
                  </p:nvPicPr>
                  <p:blipFill>
                    <a:blip r:embed="rId4">
                      <a:extLst>
                        <a:ext uri="{28A0092B-C50C-407E-A947-70E740481C1C}">
                          <a14:useLocalDpi xmlns:a14="http://schemas.microsoft.com/office/drawing/2010/main" val="0"/>
                        </a:ext>
                        <a:ext uri="{96DAC541-7B7A-43D3-8B79-37D633B846F1}">
                          <asvg:svgBlip xmlns:asvg="http://schemas.microsoft.com/office/drawing/2016/SVG/main" r:embed="rId5"/>
                        </a:ext>
                      </a:extLst>
                    </a:blip>
                    <a:stretch>
                      <a:fillRect/>
                    </a:stretch>
                  </p:blipFill>
                  <p:spPr>
                    <a:xfrm>
                      <a:off x="8551637" y="4904186"/>
                      <a:ext cx="638922" cy="638922"/>
                    </a:xfrm>
                    <a:prstGeom prst="rect">
                      <a:avLst/>
                    </a:prstGeom>
                  </p:spPr>
                </p:pic>
              </p:grpSp>
              <p:sp>
                <p:nvSpPr>
                  <p:cNvPr id="33" name="TextBox 32">
                    <a:extLst>
                      <a:ext uri="{FF2B5EF4-FFF2-40B4-BE49-F238E27FC236}">
                        <a16:creationId xmlns:a16="http://schemas.microsoft.com/office/drawing/2014/main" id="{9FCE5B3E-02CB-401B-3DA4-26B4AAB151C7}"/>
                      </a:ext>
                    </a:extLst>
                  </p:cNvPr>
                  <p:cNvSpPr txBox="1"/>
                  <p:nvPr/>
                </p:nvSpPr>
                <p:spPr>
                  <a:xfrm>
                    <a:off x="8915023" y="4367600"/>
                    <a:ext cx="3193313" cy="1631216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endParaRPr lang="en-US" sz="2800" dirty="0">
                      <a:latin typeface="Aptos SemiBold" panose="020B0004020202020204" pitchFamily="34" charset="0"/>
                    </a:endParaRPr>
                  </a:p>
                  <a:p>
                    <a:r>
                      <a:rPr lang="en-US" sz="2400" dirty="0">
                        <a:latin typeface="Aptos Narrow" panose="020B0004020202020204" pitchFamily="34" charset="0"/>
                      </a:rPr>
                      <a:t>Pull from datahub and perform preprocessing on the raw data set.</a:t>
                    </a:r>
                  </a:p>
                </p:txBody>
              </p:sp>
            </p:grpSp>
            <p:pic>
              <p:nvPicPr>
                <p:cNvPr id="31" name="Picture 30">
                  <a:extLst>
                    <a:ext uri="{FF2B5EF4-FFF2-40B4-BE49-F238E27FC236}">
                      <a16:creationId xmlns:a16="http://schemas.microsoft.com/office/drawing/2014/main" id="{19B21E94-71DF-1EF0-A400-65F8F6F3C5B2}"/>
                    </a:ext>
                  </a:extLst>
                </p:cNvPr>
                <p:cNvPicPr>
                  <a:picLocks noChangeAspect="1"/>
                </p:cNvPicPr>
                <p:nvPr/>
              </p:nvPicPr>
              <p:blipFill rotWithShape="1">
                <a:blip r:embed="rId6" cstate="screen">
                  <a:extLst>
                    <a:ext uri="{28A0092B-C50C-407E-A947-70E740481C1C}">
                      <a14:useLocalDpi xmlns:a14="http://schemas.microsoft.com/office/drawing/2010/main"/>
                    </a:ext>
                  </a:extLst>
                </a:blip>
                <a:srcRect b="18057"/>
                <a:stretch/>
              </p:blipFill>
              <p:spPr>
                <a:xfrm>
                  <a:off x="9021861" y="4841363"/>
                  <a:ext cx="788643" cy="322296"/>
                </a:xfrm>
                <a:prstGeom prst="rect">
                  <a:avLst/>
                </a:prstGeom>
              </p:spPr>
            </p:pic>
          </p:grpSp>
        </p:grp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88164A9A-8985-73E2-88CC-CB72DF66C7B8}"/>
                </a:ext>
              </a:extLst>
            </p:cNvPr>
            <p:cNvSpPr txBox="1"/>
            <p:nvPr/>
          </p:nvSpPr>
          <p:spPr>
            <a:xfrm>
              <a:off x="7351123" y="5672836"/>
              <a:ext cx="1275910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000" dirty="0">
                  <a:solidFill>
                    <a:srgbClr val="10385B"/>
                  </a:solidFill>
                  <a:latin typeface="Aptos SemiBold" panose="020B0004020202020204" pitchFamily="34" charset="0"/>
                </a:rPr>
                <a:t>1.</a:t>
              </a:r>
            </a:p>
          </p:txBody>
        </p:sp>
      </p:grpSp>
      <p:grpSp>
        <p:nvGrpSpPr>
          <p:cNvPr id="36" name="Group 35">
            <a:extLst>
              <a:ext uri="{FF2B5EF4-FFF2-40B4-BE49-F238E27FC236}">
                <a16:creationId xmlns:a16="http://schemas.microsoft.com/office/drawing/2014/main" id="{6106C474-FC19-C9B6-8988-1BECA0A8505C}"/>
              </a:ext>
            </a:extLst>
          </p:cNvPr>
          <p:cNvGrpSpPr/>
          <p:nvPr/>
        </p:nvGrpSpPr>
        <p:grpSpPr>
          <a:xfrm>
            <a:off x="-58933" y="3081427"/>
            <a:ext cx="5036428" cy="1873859"/>
            <a:chOff x="83663" y="3081427"/>
            <a:chExt cx="4893832" cy="1788065"/>
          </a:xfrm>
        </p:grpSpPr>
        <p:grpSp>
          <p:nvGrpSpPr>
            <p:cNvPr id="37" name="Group 36">
              <a:extLst>
                <a:ext uri="{FF2B5EF4-FFF2-40B4-BE49-F238E27FC236}">
                  <a16:creationId xmlns:a16="http://schemas.microsoft.com/office/drawing/2014/main" id="{100B9C6A-9413-6BE8-C276-25FE823C5257}"/>
                </a:ext>
              </a:extLst>
            </p:cNvPr>
            <p:cNvGrpSpPr/>
            <p:nvPr/>
          </p:nvGrpSpPr>
          <p:grpSpPr>
            <a:xfrm>
              <a:off x="83663" y="3081427"/>
              <a:ext cx="4247332" cy="1631216"/>
              <a:chOff x="83663" y="3081427"/>
              <a:chExt cx="4247332" cy="1631216"/>
            </a:xfrm>
          </p:grpSpPr>
          <p:grpSp>
            <p:nvGrpSpPr>
              <p:cNvPr id="39" name="Group 38">
                <a:extLst>
                  <a:ext uri="{FF2B5EF4-FFF2-40B4-BE49-F238E27FC236}">
                    <a16:creationId xmlns:a16="http://schemas.microsoft.com/office/drawing/2014/main" id="{486B3F07-BAD7-6075-1223-413DA0088830}"/>
                  </a:ext>
                </a:extLst>
              </p:cNvPr>
              <p:cNvGrpSpPr/>
              <p:nvPr/>
            </p:nvGrpSpPr>
            <p:grpSpPr>
              <a:xfrm>
                <a:off x="2972317" y="3429000"/>
                <a:ext cx="1358678" cy="942753"/>
                <a:chOff x="2036652" y="3453567"/>
                <a:chExt cx="1358678" cy="942753"/>
              </a:xfrm>
            </p:grpSpPr>
            <p:grpSp>
              <p:nvGrpSpPr>
                <p:cNvPr id="41" name="Group 40">
                  <a:extLst>
                    <a:ext uri="{FF2B5EF4-FFF2-40B4-BE49-F238E27FC236}">
                      <a16:creationId xmlns:a16="http://schemas.microsoft.com/office/drawing/2014/main" id="{E6FE652B-1185-8842-E93E-A310E8EF4D7E}"/>
                    </a:ext>
                  </a:extLst>
                </p:cNvPr>
                <p:cNvGrpSpPr/>
                <p:nvPr/>
              </p:nvGrpSpPr>
              <p:grpSpPr>
                <a:xfrm flipH="1">
                  <a:off x="2036652" y="3453567"/>
                  <a:ext cx="1358678" cy="942753"/>
                  <a:chOff x="7983796" y="2147777"/>
                  <a:chExt cx="1358678" cy="942753"/>
                </a:xfrm>
              </p:grpSpPr>
              <p:sp>
                <p:nvSpPr>
                  <p:cNvPr id="43" name="Oval 42">
                    <a:extLst>
                      <a:ext uri="{FF2B5EF4-FFF2-40B4-BE49-F238E27FC236}">
                        <a16:creationId xmlns:a16="http://schemas.microsoft.com/office/drawing/2014/main" id="{CA606846-CA86-5982-00A2-B753CF154E5E}"/>
                      </a:ext>
                    </a:extLst>
                  </p:cNvPr>
                  <p:cNvSpPr/>
                  <p:nvPr/>
                </p:nvSpPr>
                <p:spPr>
                  <a:xfrm>
                    <a:off x="8399721" y="2147777"/>
                    <a:ext cx="942753" cy="942753"/>
                  </a:xfrm>
                  <a:prstGeom prst="ellipse">
                    <a:avLst/>
                  </a:prstGeom>
                  <a:solidFill>
                    <a:srgbClr val="2379C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cxnSp>
                <p:nvCxnSpPr>
                  <p:cNvPr id="44" name="Straight Connector 43">
                    <a:extLst>
                      <a:ext uri="{FF2B5EF4-FFF2-40B4-BE49-F238E27FC236}">
                        <a16:creationId xmlns:a16="http://schemas.microsoft.com/office/drawing/2014/main" id="{5AECF8E3-5D7A-C6A8-C7F9-63A7C6D49993}"/>
                      </a:ext>
                    </a:extLst>
                  </p:cNvPr>
                  <p:cNvCxnSpPr>
                    <a:cxnSpLocks/>
                    <a:stCxn id="43" idx="2"/>
                  </p:cNvCxnSpPr>
                  <p:nvPr/>
                </p:nvCxnSpPr>
                <p:spPr>
                  <a:xfrm flipH="1" flipV="1">
                    <a:off x="7983796" y="2616656"/>
                    <a:ext cx="415925" cy="2498"/>
                  </a:xfrm>
                  <a:prstGeom prst="line">
                    <a:avLst/>
                  </a:prstGeom>
                  <a:solidFill>
                    <a:srgbClr val="10385B"/>
                  </a:solidFill>
                  <a:ln w="28575">
                    <a:solidFill>
                      <a:srgbClr val="2379C7"/>
                    </a:solidFill>
                    <a:prstDash val="solid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pic>
              <p:nvPicPr>
                <p:cNvPr id="42" name="Graphic 41" descr="Server outline">
                  <a:extLst>
                    <a:ext uri="{FF2B5EF4-FFF2-40B4-BE49-F238E27FC236}">
                      <a16:creationId xmlns:a16="http://schemas.microsoft.com/office/drawing/2014/main" id="{7692DF8B-0FF8-0F27-2025-7D3AA83A3FCC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7">
                  <a:extLst>
                    <a:ext uri="{28A0092B-C50C-407E-A947-70E740481C1C}">
                      <a14:useLocalDpi xmlns:a14="http://schemas.microsoft.com/office/drawing/2010/main" val="0"/>
                    </a:ext>
                    <a:ext uri="{96DAC541-7B7A-43D3-8B79-37D633B846F1}">
                      <asvg:svgBlip xmlns:asvg="http://schemas.microsoft.com/office/drawing/2016/SVG/main" r:embed="rId8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151595" y="3566013"/>
                  <a:ext cx="712866" cy="712866"/>
                </a:xfrm>
                <a:prstGeom prst="rect">
                  <a:avLst/>
                </a:prstGeom>
              </p:spPr>
            </p:pic>
          </p:grpSp>
          <p:sp>
            <p:nvSpPr>
              <p:cNvPr id="40" name="TextBox 39">
                <a:extLst>
                  <a:ext uri="{FF2B5EF4-FFF2-40B4-BE49-F238E27FC236}">
                    <a16:creationId xmlns:a16="http://schemas.microsoft.com/office/drawing/2014/main" id="{4AE5D6D3-BF58-E4D0-6C53-29D1914A4D2A}"/>
                  </a:ext>
                </a:extLst>
              </p:cNvPr>
              <p:cNvSpPr txBox="1"/>
              <p:nvPr/>
            </p:nvSpPr>
            <p:spPr>
              <a:xfrm>
                <a:off x="83663" y="3081427"/>
                <a:ext cx="2835730" cy="163121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en-US" sz="2800" b="1" dirty="0">
                    <a:latin typeface="Aptos" panose="020B0004020202020204" pitchFamily="34" charset="0"/>
                  </a:rPr>
                  <a:t>Skills Extraction</a:t>
                </a:r>
              </a:p>
              <a:p>
                <a:pPr algn="r"/>
                <a:r>
                  <a:rPr lang="en-US" sz="2400" dirty="0">
                    <a:latin typeface="Aptos Narrow" panose="020B0004020202020204" pitchFamily="34" charset="0"/>
                  </a:rPr>
                  <a:t>Isolate and classify key tokens from job description into skills.</a:t>
                </a:r>
              </a:p>
            </p:txBody>
          </p:sp>
        </p:grpSp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7A2268B7-94AA-2AA6-6C03-63D74E0DF4D7}"/>
                </a:ext>
              </a:extLst>
            </p:cNvPr>
            <p:cNvSpPr txBox="1"/>
            <p:nvPr/>
          </p:nvSpPr>
          <p:spPr>
            <a:xfrm>
              <a:off x="3701585" y="4161606"/>
              <a:ext cx="1275910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000" dirty="0">
                  <a:solidFill>
                    <a:srgbClr val="2379C7"/>
                  </a:solidFill>
                  <a:latin typeface="Aptos SemiBold" panose="020B0004020202020204" pitchFamily="34" charset="0"/>
                </a:rPr>
                <a:t>2.</a:t>
              </a:r>
            </a:p>
          </p:txBody>
        </p:sp>
      </p:grpSp>
      <p:grpSp>
        <p:nvGrpSpPr>
          <p:cNvPr id="45" name="Group 44">
            <a:extLst>
              <a:ext uri="{FF2B5EF4-FFF2-40B4-BE49-F238E27FC236}">
                <a16:creationId xmlns:a16="http://schemas.microsoft.com/office/drawing/2014/main" id="{E01FFD97-EF05-CDE4-2F8B-A3C7C2627C49}"/>
              </a:ext>
            </a:extLst>
          </p:cNvPr>
          <p:cNvGrpSpPr/>
          <p:nvPr/>
        </p:nvGrpSpPr>
        <p:grpSpPr>
          <a:xfrm>
            <a:off x="6828899" y="1242710"/>
            <a:ext cx="5350321" cy="2096537"/>
            <a:chOff x="6980383" y="1242711"/>
            <a:chExt cx="5198837" cy="2000548"/>
          </a:xfrm>
        </p:grpSpPr>
        <p:grpSp>
          <p:nvGrpSpPr>
            <p:cNvPr id="46" name="Group 45">
              <a:extLst>
                <a:ext uri="{FF2B5EF4-FFF2-40B4-BE49-F238E27FC236}">
                  <a16:creationId xmlns:a16="http://schemas.microsoft.com/office/drawing/2014/main" id="{2BEB0EC8-195B-EDE3-7B00-F359CE83357F}"/>
                </a:ext>
              </a:extLst>
            </p:cNvPr>
            <p:cNvGrpSpPr/>
            <p:nvPr/>
          </p:nvGrpSpPr>
          <p:grpSpPr>
            <a:xfrm>
              <a:off x="7907077" y="1242711"/>
              <a:ext cx="4272143" cy="2000548"/>
              <a:chOff x="7836194" y="1680755"/>
              <a:chExt cx="4272143" cy="2000548"/>
            </a:xfrm>
          </p:grpSpPr>
          <p:grpSp>
            <p:nvGrpSpPr>
              <p:cNvPr id="49" name="Group 48">
                <a:extLst>
                  <a:ext uri="{FF2B5EF4-FFF2-40B4-BE49-F238E27FC236}">
                    <a16:creationId xmlns:a16="http://schemas.microsoft.com/office/drawing/2014/main" id="{F4B275F1-3EA1-AC31-2544-2AE535E4F274}"/>
                  </a:ext>
                </a:extLst>
              </p:cNvPr>
              <p:cNvGrpSpPr/>
              <p:nvPr/>
            </p:nvGrpSpPr>
            <p:grpSpPr>
              <a:xfrm>
                <a:off x="7836194" y="2205530"/>
                <a:ext cx="942753" cy="942753"/>
                <a:chOff x="8399721" y="2147777"/>
                <a:chExt cx="942753" cy="942753"/>
              </a:xfrm>
            </p:grpSpPr>
            <p:sp>
              <p:nvSpPr>
                <p:cNvPr id="51" name="Oval 50">
                  <a:extLst>
                    <a:ext uri="{FF2B5EF4-FFF2-40B4-BE49-F238E27FC236}">
                      <a16:creationId xmlns:a16="http://schemas.microsoft.com/office/drawing/2014/main" id="{D7464FF9-C2B5-0575-A06B-D81D934AC7AC}"/>
                    </a:ext>
                  </a:extLst>
                </p:cNvPr>
                <p:cNvSpPr/>
                <p:nvPr/>
              </p:nvSpPr>
              <p:spPr>
                <a:xfrm>
                  <a:off x="8399721" y="2147777"/>
                  <a:ext cx="942753" cy="942753"/>
                </a:xfrm>
                <a:prstGeom prst="ellipse">
                  <a:avLst/>
                </a:prstGeom>
                <a:solidFill>
                  <a:srgbClr val="6DACE5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pic>
              <p:nvPicPr>
                <p:cNvPr id="52" name="Graphic 51" descr="Statistics with solid fill">
                  <a:extLst>
                    <a:ext uri="{FF2B5EF4-FFF2-40B4-BE49-F238E27FC236}">
                      <a16:creationId xmlns:a16="http://schemas.microsoft.com/office/drawing/2014/main" id="{3628C531-4ED5-1DED-8475-6DA26D327FD2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  <a:ext uri="{96DAC541-7B7A-43D3-8B79-37D633B846F1}">
                      <asvg:svgBlip xmlns:asvg="http://schemas.microsoft.com/office/drawing/2016/SVG/main" r:embed="rId3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8535798" y="2281357"/>
                  <a:ext cx="670598" cy="670598"/>
                </a:xfrm>
                <a:prstGeom prst="rect">
                  <a:avLst/>
                </a:prstGeom>
              </p:spPr>
            </p:pic>
          </p:grpSp>
          <p:sp>
            <p:nvSpPr>
              <p:cNvPr id="50" name="TextBox 49">
                <a:extLst>
                  <a:ext uri="{FF2B5EF4-FFF2-40B4-BE49-F238E27FC236}">
                    <a16:creationId xmlns:a16="http://schemas.microsoft.com/office/drawing/2014/main" id="{D3C4B468-0F8D-1DAF-019A-1187E5D22225}"/>
                  </a:ext>
                </a:extLst>
              </p:cNvPr>
              <p:cNvSpPr txBox="1"/>
              <p:nvPr/>
            </p:nvSpPr>
            <p:spPr>
              <a:xfrm>
                <a:off x="8915024" y="1680755"/>
                <a:ext cx="3193313" cy="200054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b="1" dirty="0">
                    <a:latin typeface="Aptos" panose="020B0004020202020204" pitchFamily="34" charset="0"/>
                  </a:rPr>
                  <a:t>Analysis</a:t>
                </a:r>
              </a:p>
              <a:p>
                <a:r>
                  <a:rPr lang="en-US" sz="2400" dirty="0">
                    <a:latin typeface="Aptos Narrow" panose="020B0004020202020204" pitchFamily="34" charset="0"/>
                  </a:rPr>
                  <a:t>Perform analytical modelling on extracted skills and produce actionable results.</a:t>
                </a:r>
              </a:p>
            </p:txBody>
          </p:sp>
        </p:grpSp>
        <p:cxnSp>
          <p:nvCxnSpPr>
            <p:cNvPr id="47" name="Connector: Elbow 46">
              <a:extLst>
                <a:ext uri="{FF2B5EF4-FFF2-40B4-BE49-F238E27FC236}">
                  <a16:creationId xmlns:a16="http://schemas.microsoft.com/office/drawing/2014/main" id="{9185025C-CA4D-6A3A-9D88-5000743DF76F}"/>
                </a:ext>
              </a:extLst>
            </p:cNvPr>
            <p:cNvCxnSpPr>
              <a:cxnSpLocks/>
              <a:stCxn id="51" idx="2"/>
            </p:cNvCxnSpPr>
            <p:nvPr/>
          </p:nvCxnSpPr>
          <p:spPr>
            <a:xfrm rot="10800000" flipV="1">
              <a:off x="6980383" y="2238863"/>
              <a:ext cx="926694" cy="628352"/>
            </a:xfrm>
            <a:prstGeom prst="bentConnector3">
              <a:avLst>
                <a:gd name="adj1" fmla="val 50000"/>
              </a:avLst>
            </a:prstGeom>
            <a:ln w="28575">
              <a:solidFill>
                <a:srgbClr val="6DACE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TextBox 47">
              <a:extLst>
                <a:ext uri="{FF2B5EF4-FFF2-40B4-BE49-F238E27FC236}">
                  <a16:creationId xmlns:a16="http://schemas.microsoft.com/office/drawing/2014/main" id="{87026F9A-DCA0-4FCA-E624-41ABFDACD06E}"/>
                </a:ext>
              </a:extLst>
            </p:cNvPr>
            <p:cNvSpPr txBox="1"/>
            <p:nvPr/>
          </p:nvSpPr>
          <p:spPr>
            <a:xfrm>
              <a:off x="7437842" y="1359723"/>
              <a:ext cx="1275910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000" dirty="0">
                  <a:solidFill>
                    <a:srgbClr val="6DACE5"/>
                  </a:solidFill>
                  <a:latin typeface="Aptos SemiBold" panose="020B0004020202020204" pitchFamily="34" charset="0"/>
                </a:rPr>
                <a:t>3.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7485140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4CA44A8C0450B4EBB59DEB3D2EAB856" ma:contentTypeVersion="16" ma:contentTypeDescription="Create a new document." ma:contentTypeScope="" ma:versionID="2d787013c9bfccf64b4c65fda8ce06df">
  <xsd:schema xmlns:xsd="http://www.w3.org/2001/XMLSchema" xmlns:xs="http://www.w3.org/2001/XMLSchema" xmlns:p="http://schemas.microsoft.com/office/2006/metadata/properties" xmlns:ns3="59b5326b-8e51-4463-9ab6-b4a9ab75b448" xmlns:ns4="d787cd04-ef22-41ad-a731-3af2466952be" targetNamespace="http://schemas.microsoft.com/office/2006/metadata/properties" ma:root="true" ma:fieldsID="28a43112c37c4a3d18cfef52fe58ba82" ns3:_="" ns4:_="">
    <xsd:import namespace="59b5326b-8e51-4463-9ab6-b4a9ab75b448"/>
    <xsd:import namespace="d787cd04-ef22-41ad-a731-3af2466952be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4:MediaServiceMetadata" minOccurs="0"/>
                <xsd:element ref="ns4:MediaServiceFastMetadata" minOccurs="0"/>
                <xsd:element ref="ns3:SharedWithDetails" minOccurs="0"/>
                <xsd:element ref="ns3:SharingHintHash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AutoKeyPoints" minOccurs="0"/>
                <xsd:element ref="ns4:MediaServiceKeyPoints" minOccurs="0"/>
                <xsd:element ref="ns4:MediaLengthInSeconds" minOccurs="0"/>
                <xsd:element ref="ns4:_activity" minOccurs="0"/>
                <xsd:element ref="ns4:MediaServiceObjectDetectorVersions" minOccurs="0"/>
                <xsd:element ref="ns4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9b5326b-8e51-4463-9ab6-b4a9ab75b448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haring Hint Hash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787cd04-ef22-41ad-a731-3af2466952b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_activity" ma:index="21" nillable="true" ma:displayName="_activity" ma:hidden="true" ma:internalName="_activity">
      <xsd:simpleType>
        <xsd:restriction base="dms:Note"/>
      </xsd:simpleType>
    </xsd:element>
    <xsd:element name="MediaServiceObjectDetectorVersions" ma:index="22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23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d787cd04-ef22-41ad-a731-3af2466952be" xsi:nil="true"/>
  </documentManagement>
</p:properties>
</file>

<file path=customXml/itemProps1.xml><?xml version="1.0" encoding="utf-8"?>
<ds:datastoreItem xmlns:ds="http://schemas.openxmlformats.org/officeDocument/2006/customXml" ds:itemID="{80E6A1A2-4CAE-4AE7-A1D8-608728161E6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9b5326b-8e51-4463-9ab6-b4a9ab75b448"/>
    <ds:schemaRef ds:uri="d787cd04-ef22-41ad-a731-3af2466952b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151665E-FC1A-4E94-BA2D-90A6F8E1628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5FAAFCC-FBDD-47FC-AD74-2C85059FAE75}">
  <ds:schemaRefs>
    <ds:schemaRef ds:uri="http://purl.org/dc/terms/"/>
    <ds:schemaRef ds:uri="http://www.w3.org/XML/1998/namespace"/>
    <ds:schemaRef ds:uri="http://purl.org/dc/dcmitype/"/>
    <ds:schemaRef ds:uri="http://purl.org/dc/elements/1.1/"/>
    <ds:schemaRef ds:uri="http://schemas.microsoft.com/office/2006/documentManagement/types"/>
    <ds:schemaRef ds:uri="http://schemas.microsoft.com/office/infopath/2007/PartnerControls"/>
    <ds:schemaRef ds:uri="http://schemas.microsoft.com/office/2006/metadata/properties"/>
    <ds:schemaRef ds:uri="http://schemas.openxmlformats.org/package/2006/metadata/core-properties"/>
    <ds:schemaRef ds:uri="d787cd04-ef22-41ad-a731-3af2466952be"/>
    <ds:schemaRef ds:uri="59b5326b-8e51-4463-9ab6-b4a9ab75b448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7651</TotalTime>
  <Words>897</Words>
  <Application>Microsoft Office PowerPoint</Application>
  <PresentationFormat>Widescreen</PresentationFormat>
  <Paragraphs>116</Paragraphs>
  <Slides>13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2" baseType="lpstr">
      <vt:lpstr>Aptos</vt:lpstr>
      <vt:lpstr>Aptos Display</vt:lpstr>
      <vt:lpstr>Aptos Narrow</vt:lpstr>
      <vt:lpstr>Aptos SemiBold</vt:lpstr>
      <vt:lpstr>Arial</vt:lpstr>
      <vt:lpstr>Calibri</vt:lpstr>
      <vt:lpstr>Montserrat Medium</vt:lpstr>
      <vt:lpstr>Symbol</vt:lpstr>
      <vt:lpstr>Office Theme</vt:lpstr>
      <vt:lpstr>Navigating AI: Theory of Change</vt:lpstr>
      <vt:lpstr>AI’s Transformation of the Labor Market</vt:lpstr>
      <vt:lpstr>Net Positive &lt;&gt; No Problems</vt:lpstr>
      <vt:lpstr>Implications</vt:lpstr>
      <vt:lpstr>Traditional Education – Work Feedback Loop</vt:lpstr>
      <vt:lpstr>Solution is Shift to a Skills Based Ecosystem</vt:lpstr>
      <vt:lpstr>Building a Skills-Based Ecosystem</vt:lpstr>
      <vt:lpstr>NLx Pilot  &amp; Other Efforts</vt:lpstr>
      <vt:lpstr>NLx Pilot – Basic Workflow</vt:lpstr>
      <vt:lpstr>Skills Extraction</vt:lpstr>
      <vt:lpstr>Changes in Skills demanded for Data Science </vt:lpstr>
      <vt:lpstr>What would you teach?</vt:lpstr>
      <vt:lpstr>Career Ladders may provide Predictive Power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Adam Leonard</dc:creator>
  <cp:lastModifiedBy>McMahon, Bill (DEED)</cp:lastModifiedBy>
  <cp:revision>10</cp:revision>
  <dcterms:created xsi:type="dcterms:W3CDTF">2023-09-15T16:17:47Z</dcterms:created>
  <dcterms:modified xsi:type="dcterms:W3CDTF">2024-04-30T20:49:40Z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0x010100F4CA44A8C0450B4EBB59DEB3D2EAB856</vt:lpwstr>
  </property>
</Properties>
</file>