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00" r:id="rId3"/>
    <p:sldId id="298" r:id="rId4"/>
    <p:sldId id="301" r:id="rId5"/>
    <p:sldId id="302" r:id="rId6"/>
    <p:sldId id="275" r:id="rId7"/>
    <p:sldId id="303" r:id="rId8"/>
    <p:sldId id="272" r:id="rId9"/>
    <p:sldId id="283" r:id="rId10"/>
    <p:sldId id="299" r:id="rId11"/>
    <p:sldId id="291" r:id="rId12"/>
    <p:sldId id="289" r:id="rId13"/>
    <p:sldId id="290" r:id="rId14"/>
    <p:sldId id="271" r:id="rId15"/>
    <p:sldId id="295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270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B3"/>
    <a:srgbClr val="007A61"/>
    <a:srgbClr val="9A85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7179" autoAdjust="0"/>
  </p:normalViewPr>
  <p:slideViewPr>
    <p:cSldViewPr>
      <p:cViewPr varScale="1">
        <p:scale>
          <a:sx n="86" d="100"/>
          <a:sy n="86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315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9F2B6EF-A7B7-4A06-8F9B-EEEE2EAD3E20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AF8A1E-ED8E-4184-A65D-02E4B06A1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5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specification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Also a collection of conventions for storing LMI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Compound primary keys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 data elements (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stfips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areatype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area,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periodtype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period,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periodyear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 structures that can be pulled in as needed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F8A1E-ED8E-4184-A65D-02E4B06A16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44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F8A1E-ED8E-4184-A65D-02E4B06A16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03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F8A1E-ED8E-4184-A65D-02E4B06A16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05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F8A1E-ED8E-4184-A65D-02E4B06A160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02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F8A1E-ED8E-4184-A65D-02E4B06A160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6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01" t="-2" r="-2700" b="31629"/>
          <a:stretch/>
        </p:blipFill>
        <p:spPr>
          <a:xfrm>
            <a:off x="0" y="3288996"/>
            <a:ext cx="1818870" cy="3111804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397000"/>
            <a:ext cx="2165604" cy="98999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19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3937001"/>
            <a:ext cx="5943600" cy="9355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5757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0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034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09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50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8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06600"/>
            <a:ext cx="4040188" cy="3951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006600"/>
            <a:ext cx="4041775" cy="3951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1803400"/>
            <a:ext cx="0" cy="37592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73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6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88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79400"/>
            <a:ext cx="2362200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482601"/>
            <a:ext cx="6172200" cy="5853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1" y="1441453"/>
            <a:ext cx="2362200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667000" y="58420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6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7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microsoft.com/office/2007/relationships/hdphoto" Target="../media/hdphoto1.wdp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791200" y="6400800"/>
            <a:ext cx="3352800" cy="482600"/>
          </a:xfrm>
          <a:prstGeom prst="rect">
            <a:avLst/>
          </a:prstGeom>
          <a:solidFill>
            <a:srgbClr val="007A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400800"/>
            <a:ext cx="3352800" cy="482600"/>
          </a:xfrm>
          <a:prstGeom prst="rect">
            <a:avLst/>
          </a:prstGeom>
          <a:solidFill>
            <a:srgbClr val="009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828800" y="6400800"/>
            <a:ext cx="5486400" cy="482600"/>
          </a:xfrm>
          <a:prstGeom prst="rect">
            <a:avLst/>
          </a:prstGeom>
          <a:solidFill>
            <a:srgbClr val="9A8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16675"/>
            <a:ext cx="5181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Support Business &amp; Promote Employment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63367C75-72A5-4526-8D00-8554BFB728E3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1"/>
            <a:ext cx="9144000" cy="342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12971"/>
            <a:ext cx="12954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E24FDFDD-1123-4197-8E93-5FC64A2527AA}" type="datetimeFigureOut">
              <a:rPr lang="en-US" smtClean="0"/>
              <a:pPr/>
              <a:t>4/23/2024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470515"/>
            <a:ext cx="252920" cy="253550"/>
          </a:xfrm>
          <a:prstGeom prst="rect">
            <a:avLst/>
          </a:prstGeom>
          <a:effectLst>
            <a:glow>
              <a:schemeClr val="bg1">
                <a:alpha val="40000"/>
              </a:schemeClr>
            </a:glow>
            <a:outerShdw blurRad="38100" dist="12700" dir="4800000" algn="ctr" rotWithShape="0">
              <a:schemeClr val="tx1">
                <a:alpha val="43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2294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lityinfo.org/" TargetMode="External"/><Relationship Id="rId2" Type="http://schemas.openxmlformats.org/officeDocument/2006/relationships/hyperlink" Target="mailto:Gary.M.Sincick@employ.oregon.gov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95400" y="2514600"/>
            <a:ext cx="6781800" cy="1524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APIs AI LMI</a:t>
            </a:r>
          </a:p>
          <a:p>
            <a:r>
              <a:rPr lang="en-US" sz="2400" b="1" dirty="0"/>
              <a:t>and the WID</a:t>
            </a:r>
          </a:p>
          <a:p>
            <a:endParaRPr lang="en-US" sz="2400" b="1" dirty="0"/>
          </a:p>
          <a:p>
            <a:r>
              <a:rPr lang="en-US" sz="2400" dirty="0"/>
              <a:t>April 2024</a:t>
            </a:r>
          </a:p>
          <a:p>
            <a:endParaRPr lang="en-US" sz="2400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485900" y="4572000"/>
            <a:ext cx="6400800" cy="1066800"/>
          </a:xfrm>
        </p:spPr>
        <p:txBody>
          <a:bodyPr/>
          <a:lstStyle/>
          <a:p>
            <a:r>
              <a:rPr lang="en-US" sz="2000" dirty="0"/>
              <a:t>Gary Sincick</a:t>
            </a:r>
            <a:br>
              <a:rPr lang="en-US" sz="2000" dirty="0"/>
            </a:br>
            <a:r>
              <a:rPr lang="en-US" sz="2000" dirty="0"/>
              <a:t>Oregon Employment Department</a:t>
            </a:r>
          </a:p>
        </p:txBody>
      </p:sp>
    </p:spTree>
    <p:extLst>
      <p:ext uri="{BB962C8B-B14F-4D97-AF65-F5344CB8AC3E}">
        <p14:creationId xmlns:p14="http://schemas.microsoft.com/office/powerpoint/2010/main" val="4244016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Response Payload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"meta": {},</a:t>
            </a:r>
          </a:p>
          <a:p>
            <a:pPr marL="0" indent="0">
              <a:buNone/>
            </a:pPr>
            <a:r>
              <a:rPr lang="en-US" dirty="0"/>
              <a:t>  "data": [],</a:t>
            </a:r>
          </a:p>
          <a:p>
            <a:pPr marL="0" indent="0">
              <a:buNone/>
            </a:pPr>
            <a:r>
              <a:rPr lang="en-US" dirty="0"/>
              <a:t>  "links": []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1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sz="1800" dirty="0"/>
              <a:t>“data": [</a:t>
            </a:r>
          </a:p>
          <a:p>
            <a:pPr marL="0" indent="0">
              <a:buNone/>
            </a:pPr>
            <a:r>
              <a:rPr lang="en-US" sz="1800" dirty="0"/>
              <a:t>	{</a:t>
            </a:r>
          </a:p>
          <a:p>
            <a:pPr marL="0" indent="0">
              <a:buNone/>
            </a:pPr>
            <a:r>
              <a:rPr lang="en-US" sz="1800" dirty="0"/>
              <a:t>	    type: “</a:t>
            </a:r>
            <a:r>
              <a:rPr lang="en-US" sz="1800" dirty="0" err="1"/>
              <a:t>cesEmployment</a:t>
            </a:r>
            <a:r>
              <a:rPr lang="en-US" sz="1800" dirty="0"/>
              <a:t>”,</a:t>
            </a:r>
          </a:p>
          <a:p>
            <a:pPr marL="0" indent="0">
              <a:buNone/>
            </a:pPr>
            <a:r>
              <a:rPr lang="en-US" sz="1800" dirty="0"/>
              <a:t>	    id: “41-01-000000-2019-01-00-false”,</a:t>
            </a:r>
          </a:p>
          <a:p>
            <a:pPr marL="0" indent="0">
              <a:buNone/>
            </a:pPr>
            <a:r>
              <a:rPr lang="en-US" sz="1800" dirty="0"/>
              <a:t>           	    attributes: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stateFips</a:t>
            </a:r>
            <a:r>
              <a:rPr lang="en-US" sz="1800" dirty="0"/>
              <a:t>: “41”,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areaType</a:t>
            </a:r>
            <a:r>
              <a:rPr lang="en-US" sz="1800" dirty="0"/>
              <a:t>: “01”,</a:t>
            </a:r>
          </a:p>
          <a:p>
            <a:pPr marL="0" indent="0">
              <a:buNone/>
            </a:pPr>
            <a:r>
              <a:rPr lang="en-US" sz="1800" dirty="0"/>
              <a:t>		area: “000000”</a:t>
            </a:r>
          </a:p>
          <a:p>
            <a:pPr marL="0" indent="0">
              <a:buNone/>
            </a:pPr>
            <a:r>
              <a:rPr lang="en-US" sz="1800" dirty="0"/>
              <a:t>		etc….</a:t>
            </a:r>
          </a:p>
          <a:p>
            <a:pPr marL="0" indent="0">
              <a:buNone/>
            </a:pPr>
            <a:r>
              <a:rPr lang="en-US" sz="1800" dirty="0"/>
              <a:t>                   }</a:t>
            </a:r>
          </a:p>
          <a:p>
            <a:pPr marL="0" indent="0">
              <a:buNone/>
            </a:pPr>
            <a:r>
              <a:rPr lang="en-US" sz="1800" dirty="0"/>
              <a:t>     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113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0400"/>
            <a:ext cx="8229600" cy="863600"/>
          </a:xfrm>
        </p:spPr>
        <p:txBody>
          <a:bodyPr/>
          <a:lstStyle/>
          <a:p>
            <a:r>
              <a:rPr lang="en-US" dirty="0"/>
              <a:t>Meta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"meta":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totalCount</a:t>
            </a:r>
            <a:r>
              <a:rPr lang="en-US" dirty="0"/>
              <a:t>: 6282,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pageNumber</a:t>
            </a:r>
            <a:r>
              <a:rPr lang="en-US" dirty="0"/>
              <a:t>: 1,</a:t>
            </a:r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dirty="0" err="1"/>
              <a:t>pageSize</a:t>
            </a:r>
            <a:r>
              <a:rPr lang="en-US" dirty="0"/>
              <a:t>: 500,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hasMore</a:t>
            </a:r>
            <a:r>
              <a:rPr lang="en-US" dirty="0"/>
              <a:t>: true,</a:t>
            </a:r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dirty="0" err="1"/>
              <a:t>widVersion</a:t>
            </a:r>
            <a:r>
              <a:rPr lang="en-US" dirty="0"/>
              <a:t>: “2.8”</a:t>
            </a:r>
          </a:p>
          <a:p>
            <a:pPr marL="0" indent="0">
              <a:buNone/>
            </a:pPr>
            <a:r>
              <a:rPr lang="en-US" dirty="0"/>
              <a:t> 	</a:t>
            </a:r>
            <a:r>
              <a:rPr lang="en-US" dirty="0" err="1"/>
              <a:t>apiVersoin</a:t>
            </a:r>
            <a:r>
              <a:rPr lang="en-US" dirty="0"/>
              <a:t>: “1.0”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dataSource</a:t>
            </a:r>
            <a:r>
              <a:rPr lang="en-US" dirty="0"/>
              <a:t>:  “Oregon Employment Dept”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06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“links": [</a:t>
            </a:r>
          </a:p>
          <a:p>
            <a:pPr marL="0" indent="0">
              <a:buNone/>
            </a:pPr>
            <a:r>
              <a:rPr lang="en-US" dirty="0"/>
              <a:t>	{</a:t>
            </a:r>
          </a:p>
          <a:p>
            <a:pPr marL="0" indent="0">
              <a:buNone/>
            </a:pPr>
            <a:r>
              <a:rPr lang="en-US" dirty="0"/>
              <a:t>	    </a:t>
            </a:r>
            <a:r>
              <a:rPr lang="en-US" dirty="0" err="1"/>
              <a:t>href</a:t>
            </a:r>
            <a:r>
              <a:rPr lang="en-US" dirty="0"/>
              <a:t>: “http://localhost:8080/</a:t>
            </a:r>
            <a:r>
              <a:rPr lang="en-US" dirty="0" err="1"/>
              <a:t>widapi</a:t>
            </a:r>
            <a:r>
              <a:rPr lang="en-US" dirty="0"/>
              <a:t>/..”,</a:t>
            </a:r>
          </a:p>
          <a:p>
            <a:pPr marL="0" indent="0">
              <a:buNone/>
            </a:pPr>
            <a:r>
              <a:rPr lang="en-US" dirty="0"/>
              <a:t>	    </a:t>
            </a:r>
            <a:r>
              <a:rPr lang="en-US" dirty="0" err="1"/>
              <a:t>rel</a:t>
            </a:r>
            <a:r>
              <a:rPr lang="en-US" dirty="0"/>
              <a:t>: “next”,</a:t>
            </a:r>
          </a:p>
          <a:p>
            <a:pPr marL="0" indent="0">
              <a:buNone/>
            </a:pPr>
            <a:r>
              <a:rPr lang="en-US" dirty="0"/>
              <a:t>           	    type: “GET”,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  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84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Been Done Lately?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 cleaned up</a:t>
            </a:r>
          </a:p>
          <a:p>
            <a:pPr lvl="1"/>
            <a:r>
              <a:rPr lang="en-US" dirty="0"/>
              <a:t>naming consistency</a:t>
            </a:r>
          </a:p>
          <a:p>
            <a:pPr lvl="1"/>
            <a:r>
              <a:rPr lang="en-US" dirty="0"/>
              <a:t>schema structure</a:t>
            </a:r>
          </a:p>
          <a:p>
            <a:pPr lvl="1"/>
            <a:r>
              <a:rPr lang="en-US" dirty="0"/>
              <a:t>synced to implementation</a:t>
            </a:r>
          </a:p>
          <a:p>
            <a:r>
              <a:rPr lang="en-US" dirty="0"/>
              <a:t>Oregon implementation moved to public server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048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Data Tables Available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LABFORCE (LAUS labor force and unemployment data)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CES (Current Employment Statistics)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IOMATRIX (Industry and occupational employment and projections)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IOWAGE (Occupational wages)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INDUSTRY (QCEW industry employment and payroll)</a:t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[still need to do licensing….]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74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support for additional WID tables</a:t>
            </a:r>
          </a:p>
          <a:p>
            <a:r>
              <a:rPr lang="en-US"/>
              <a:t>GitHub?</a:t>
            </a:r>
            <a:endParaRPr lang="en-US" dirty="0"/>
          </a:p>
          <a:p>
            <a:r>
              <a:rPr lang="en-US" dirty="0"/>
              <a:t>WID 3.0 Branch?</a:t>
            </a:r>
          </a:p>
          <a:p>
            <a:r>
              <a:rPr lang="en-US" dirty="0"/>
              <a:t>ARC Involvement?</a:t>
            </a:r>
          </a:p>
          <a:p>
            <a:r>
              <a:rPr lang="en-US" dirty="0"/>
              <a:t>AI integration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21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and LMI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an obviously great combination</a:t>
            </a:r>
          </a:p>
          <a:p>
            <a:pPr lvl="1"/>
            <a:r>
              <a:rPr lang="en-US" dirty="0"/>
              <a:t>Time lag of AI training set</a:t>
            </a:r>
          </a:p>
          <a:p>
            <a:pPr lvl="1"/>
            <a:r>
              <a:rPr lang="en-US" dirty="0"/>
              <a:t>Inaccurate, obsolete, or fabricated data</a:t>
            </a:r>
          </a:p>
          <a:p>
            <a:r>
              <a:rPr lang="en-US" dirty="0"/>
              <a:t>Possible fixes:</a:t>
            </a:r>
          </a:p>
          <a:p>
            <a:pPr lvl="1"/>
            <a:r>
              <a:rPr lang="en-US" dirty="0"/>
              <a:t>AI web browsing capability</a:t>
            </a:r>
          </a:p>
          <a:p>
            <a:pPr lvl="1"/>
            <a:r>
              <a:rPr lang="en-US" dirty="0"/>
              <a:t>Plug-ins</a:t>
            </a:r>
          </a:p>
          <a:p>
            <a:pPr lvl="1"/>
            <a:r>
              <a:rPr lang="en-US" dirty="0"/>
              <a:t>Custom GPTs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22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GPTs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GPT-4 dedicated to specific function</a:t>
            </a:r>
          </a:p>
          <a:p>
            <a:r>
              <a:rPr lang="en-US" dirty="0"/>
              <a:t>Allows custom instructions</a:t>
            </a:r>
          </a:p>
          <a:p>
            <a:r>
              <a:rPr lang="en-US" dirty="0"/>
              <a:t>Can use uploaded files/documents</a:t>
            </a:r>
          </a:p>
          <a:p>
            <a:r>
              <a:rPr lang="en-US" dirty="0"/>
              <a:t>Allows API access</a:t>
            </a:r>
          </a:p>
          <a:p>
            <a:r>
              <a:rPr lang="en-US" dirty="0"/>
              <a:t>No coding required!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200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Example 1:  Unemployment by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is current and accurate (!)</a:t>
            </a:r>
          </a:p>
          <a:p>
            <a:r>
              <a:rPr lang="en-US" dirty="0"/>
              <a:t>GPT can figure out which data set it needs</a:t>
            </a:r>
          </a:p>
          <a:p>
            <a:r>
              <a:rPr lang="en-US" dirty="0"/>
              <a:t>GPT can ‘plan’ a multi-step process</a:t>
            </a:r>
          </a:p>
          <a:p>
            <a:r>
              <a:rPr lang="en-US" dirty="0"/>
              <a:t>GPT can fill in the blanks (sometimes)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7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 </a:t>
            </a:r>
            <a:br>
              <a:rPr lang="en-US" dirty="0"/>
            </a:br>
            <a:r>
              <a:rPr lang="en-US" sz="2000" dirty="0"/>
              <a:t>Quick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specification overseen by the ARC</a:t>
            </a:r>
          </a:p>
          <a:p>
            <a:r>
              <a:rPr lang="en-US" dirty="0"/>
              <a:t>Individual WID databases are created and populated by the states</a:t>
            </a:r>
          </a:p>
          <a:p>
            <a:r>
              <a:rPr lang="en-US" dirty="0"/>
              <a:t>Includes data, lookup, and crosswalk tables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79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Example 2:  Occupational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data is current and accurate</a:t>
            </a:r>
          </a:p>
          <a:p>
            <a:r>
              <a:rPr lang="en-US" dirty="0"/>
              <a:t>Figures out correct region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55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Are there problems?  A few…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Inconsistency</a:t>
            </a:r>
          </a:p>
          <a:p>
            <a:r>
              <a:rPr lang="en-US" dirty="0"/>
              <a:t>Context window confusion</a:t>
            </a:r>
          </a:p>
          <a:p>
            <a:r>
              <a:rPr lang="en-US" dirty="0"/>
              <a:t>Laziness (“Here’s 10% of what you asked for…”)</a:t>
            </a:r>
          </a:p>
          <a:p>
            <a:r>
              <a:rPr lang="en-US" dirty="0"/>
              <a:t>Random stupidity</a:t>
            </a:r>
          </a:p>
          <a:p>
            <a:r>
              <a:rPr lang="en-US" dirty="0"/>
              <a:t>Performance variability</a:t>
            </a:r>
          </a:p>
          <a:p>
            <a:r>
              <a:rPr lang="en-US" dirty="0"/>
              <a:t>LMI data challenges</a:t>
            </a:r>
          </a:p>
          <a:p>
            <a:pPr lvl="1"/>
            <a:r>
              <a:rPr lang="en-US" dirty="0"/>
              <a:t>Code hierarchies</a:t>
            </a:r>
          </a:p>
          <a:p>
            <a:pPr lvl="1"/>
            <a:r>
              <a:rPr lang="en-US" dirty="0"/>
              <a:t>Seasonal adjustment,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996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Hints and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800600"/>
          </a:xfrm>
        </p:spPr>
        <p:txBody>
          <a:bodyPr/>
          <a:lstStyle/>
          <a:p>
            <a:r>
              <a:rPr lang="en-US" dirty="0"/>
              <a:t>Give it a good API</a:t>
            </a:r>
          </a:p>
          <a:p>
            <a:pPr lvl="1"/>
            <a:r>
              <a:rPr lang="en-US" dirty="0"/>
              <a:t>Be forgiving with parameter formatting</a:t>
            </a:r>
          </a:p>
          <a:p>
            <a:pPr lvl="1"/>
            <a:r>
              <a:rPr lang="en-US" dirty="0"/>
              <a:t>Provide good default values for parameters</a:t>
            </a:r>
          </a:p>
          <a:p>
            <a:pPr lvl="1"/>
            <a:r>
              <a:rPr lang="en-US" dirty="0"/>
              <a:t>Validate parameters and return good error messages</a:t>
            </a:r>
          </a:p>
          <a:p>
            <a:pPr lvl="1"/>
            <a:r>
              <a:rPr lang="en-US" dirty="0"/>
              <a:t>Provide lookup values</a:t>
            </a:r>
          </a:p>
          <a:p>
            <a:r>
              <a:rPr lang="en-US" dirty="0"/>
              <a:t>Give it a good API Spec</a:t>
            </a:r>
          </a:p>
          <a:p>
            <a:pPr lvl="1"/>
            <a:r>
              <a:rPr lang="en-US" dirty="0"/>
              <a:t>Document operations in the specification</a:t>
            </a:r>
          </a:p>
          <a:p>
            <a:pPr lvl="1"/>
            <a:r>
              <a:rPr lang="en-US" dirty="0"/>
              <a:t>List parameter values where possible</a:t>
            </a:r>
          </a:p>
          <a:p>
            <a:r>
              <a:rPr lang="en-US" dirty="0"/>
              <a:t>Provide instructions and rules of thumb</a:t>
            </a:r>
          </a:p>
          <a:p>
            <a:r>
              <a:rPr lang="en-US" dirty="0"/>
              <a:t>Don’t make it work harder than it needs to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555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the Big Picture?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800600"/>
          </a:xfrm>
        </p:spPr>
        <p:txBody>
          <a:bodyPr/>
          <a:lstStyle/>
          <a:p>
            <a:r>
              <a:rPr lang="en-US" dirty="0"/>
              <a:t>What problem are we solving?</a:t>
            </a:r>
          </a:p>
          <a:p>
            <a:pPr lvl="1"/>
            <a:r>
              <a:rPr lang="en-US" dirty="0"/>
              <a:t>Overcoming user interface limitations</a:t>
            </a:r>
          </a:p>
          <a:p>
            <a:pPr lvl="1"/>
            <a:r>
              <a:rPr lang="en-US" dirty="0"/>
              <a:t>Accessibility</a:t>
            </a:r>
          </a:p>
          <a:p>
            <a:pPr lvl="1"/>
            <a:r>
              <a:rPr lang="en-US" dirty="0"/>
              <a:t>Scaling of personalized assistance</a:t>
            </a:r>
          </a:p>
          <a:p>
            <a:r>
              <a:rPr lang="en-US" dirty="0"/>
              <a:t>What other compelling use cases?</a:t>
            </a:r>
          </a:p>
          <a:p>
            <a:r>
              <a:rPr lang="en-US" dirty="0"/>
              <a:t>How good is good enough?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99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8229600" cy="4343400"/>
          </a:xfrm>
        </p:spPr>
        <p:txBody>
          <a:bodyPr/>
          <a:lstStyle/>
          <a:p>
            <a:r>
              <a:rPr lang="en-US" dirty="0"/>
              <a:t>Continued work in Oregon</a:t>
            </a:r>
          </a:p>
          <a:p>
            <a:r>
              <a:rPr lang="en-US" dirty="0"/>
              <a:t>Experiments with other APIs? </a:t>
            </a:r>
          </a:p>
          <a:p>
            <a:pPr lvl="1"/>
            <a:r>
              <a:rPr lang="en-US" dirty="0"/>
              <a:t>Career </a:t>
            </a:r>
            <a:r>
              <a:rPr lang="en-US" dirty="0" err="1"/>
              <a:t>Onestop</a:t>
            </a:r>
            <a:endParaRPr lang="en-US" dirty="0"/>
          </a:p>
          <a:p>
            <a:pPr lvl="1"/>
            <a:r>
              <a:rPr lang="en-US" dirty="0"/>
              <a:t>O*NET</a:t>
            </a:r>
          </a:p>
          <a:p>
            <a:r>
              <a:rPr lang="en-US" dirty="0"/>
              <a:t>Experiments with other LLMs</a:t>
            </a:r>
          </a:p>
          <a:p>
            <a:r>
              <a:rPr lang="en-US" dirty="0"/>
              <a:t>Llama3 Open Source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256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495300"/>
            <a:ext cx="8229600" cy="6286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/>
              <a:t>Questions?</a:t>
            </a:r>
            <a:endParaRPr lang="en-US" sz="3200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219200" y="1676400"/>
            <a:ext cx="6705600" cy="339447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Gary Sincick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/>
              <a:t>Oregon Employment Dept.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hlinkClick r:id="rId2"/>
              </a:rPr>
              <a:t>Gary.M.Sincick@employ.oregon.gov</a:t>
            </a:r>
            <a:endParaRPr lang="en-US" sz="2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hlinkClick r:id="rId3"/>
              </a:rPr>
              <a:t>QualityInfo.org</a:t>
            </a:r>
            <a:endParaRPr lang="en-US" sz="2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735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C688-F401-74D9-9640-97C67CC1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WID API?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85916-BB14-70FF-6E16-EBDED2469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API </a:t>
            </a:r>
            <a:r>
              <a:rPr lang="en-US" u="sng" dirty="0"/>
              <a:t>specification</a:t>
            </a:r>
            <a:r>
              <a:rPr lang="en-US" dirty="0"/>
              <a:t> based on the WID database structure</a:t>
            </a:r>
          </a:p>
          <a:p>
            <a:r>
              <a:rPr lang="en-US" dirty="0"/>
              <a:t>Provide a standard suite of data access functions</a:t>
            </a:r>
          </a:p>
          <a:p>
            <a:r>
              <a:rPr lang="en-US" dirty="0"/>
              <a:t>Implement in Oregon, provide specification to ARC</a:t>
            </a:r>
          </a:p>
        </p:txBody>
      </p:sp>
    </p:spTree>
    <p:extLst>
      <p:ext uri="{BB962C8B-B14F-4D97-AF65-F5344CB8AC3E}">
        <p14:creationId xmlns:p14="http://schemas.microsoft.com/office/powerpoint/2010/main" val="262256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C688-F401-74D9-9640-97C67CC1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API Specification?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85916-BB14-70FF-6E16-EBDED2469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Blueprint of the API</a:t>
            </a:r>
          </a:p>
          <a:p>
            <a:r>
              <a:rPr lang="en-US" dirty="0"/>
              <a:t>Describes what the API does</a:t>
            </a:r>
          </a:p>
          <a:p>
            <a:r>
              <a:rPr lang="en-US" dirty="0"/>
              <a:t>Shows how to call the API</a:t>
            </a:r>
          </a:p>
          <a:p>
            <a:r>
              <a:rPr lang="en-US" dirty="0"/>
              <a:t>Lists any query parameters available</a:t>
            </a:r>
          </a:p>
          <a:p>
            <a:r>
              <a:rPr lang="en-US" dirty="0"/>
              <a:t>Shows the schema of the JSON that will be returned</a:t>
            </a:r>
          </a:p>
          <a:p>
            <a:r>
              <a:rPr lang="en-US" dirty="0"/>
              <a:t>Swagger / </a:t>
            </a:r>
            <a:r>
              <a:rPr lang="en-US" dirty="0" err="1"/>
              <a:t>OpenAPI</a:t>
            </a:r>
            <a:r>
              <a:rPr lang="en-US" dirty="0"/>
              <a:t> 3.0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6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C688-F401-74D9-9640-97C67CC1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 with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85916-BB14-70FF-6E16-EBDED2469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‘design first’ API development</a:t>
            </a:r>
          </a:p>
          <a:p>
            <a:r>
              <a:rPr lang="en-US" dirty="0"/>
              <a:t>Generate client or server code</a:t>
            </a:r>
          </a:p>
          <a:p>
            <a:r>
              <a:rPr lang="en-US" dirty="0"/>
              <a:t>Generate documentation</a:t>
            </a:r>
          </a:p>
          <a:p>
            <a:r>
              <a:rPr lang="en-US" dirty="0"/>
              <a:t>Communicate your API to others</a:t>
            </a:r>
          </a:p>
          <a:p>
            <a:r>
              <a:rPr lang="en-US" dirty="0"/>
              <a:t>Connect to AI</a:t>
            </a:r>
          </a:p>
        </p:txBody>
      </p:sp>
    </p:spTree>
    <p:extLst>
      <p:ext uri="{BB962C8B-B14F-4D97-AF65-F5344CB8AC3E}">
        <p14:creationId xmlns:p14="http://schemas.microsoft.com/office/powerpoint/2010/main" val="1917262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 API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web applications against it</a:t>
            </a:r>
          </a:p>
          <a:p>
            <a:r>
              <a:rPr lang="en-US" dirty="0"/>
              <a:t>Integrate LMI into other sites</a:t>
            </a:r>
          </a:p>
          <a:p>
            <a:r>
              <a:rPr lang="en-US" dirty="0"/>
              <a:t>Data transfer</a:t>
            </a:r>
          </a:p>
          <a:p>
            <a:r>
              <a:rPr lang="en-US" dirty="0"/>
              <a:t>End-user product</a:t>
            </a:r>
          </a:p>
          <a:p>
            <a:r>
              <a:rPr lang="en-US" dirty="0"/>
              <a:t>LLM / AI integration</a:t>
            </a:r>
          </a:p>
        </p:txBody>
      </p:sp>
    </p:spTree>
    <p:extLst>
      <p:ext uri="{BB962C8B-B14F-4D97-AF65-F5344CB8AC3E}">
        <p14:creationId xmlns:p14="http://schemas.microsoft.com/office/powerpoint/2010/main" val="242341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 API Design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Consistency, Clarity, Stability</a:t>
            </a:r>
          </a:p>
          <a:p>
            <a:r>
              <a:rPr lang="en-US" dirty="0"/>
              <a:t>Designing for End Users and Implementers</a:t>
            </a:r>
          </a:p>
          <a:p>
            <a:r>
              <a:rPr lang="en-US" dirty="0"/>
              <a:t>Data-Driven API vs Application-Driven API</a:t>
            </a:r>
          </a:p>
          <a:p>
            <a:r>
              <a:rPr lang="en-US" dirty="0"/>
              <a:t>Leverage Existing Data Models</a:t>
            </a:r>
          </a:p>
          <a:p>
            <a:r>
              <a:rPr lang="en-US" dirty="0"/>
              <a:t>Leverage Existing Standards:</a:t>
            </a:r>
          </a:p>
          <a:p>
            <a:pPr lvl="1"/>
            <a:r>
              <a:rPr lang="en-US" dirty="0" err="1"/>
              <a:t>OpenAPI</a:t>
            </a:r>
            <a:endParaRPr lang="en-US" dirty="0"/>
          </a:p>
          <a:p>
            <a:pPr lvl="1"/>
            <a:r>
              <a:rPr lang="en-US" dirty="0"/>
              <a:t>JSON:API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08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Primary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access by key fields </a:t>
            </a:r>
          </a:p>
          <a:p>
            <a:r>
              <a:rPr lang="en-US" dirty="0"/>
              <a:t>Lookup table access for data sets</a:t>
            </a:r>
          </a:p>
          <a:p>
            <a:r>
              <a:rPr lang="en-US" dirty="0"/>
              <a:t>Min/max years for time series data</a:t>
            </a:r>
          </a:p>
          <a:p>
            <a:r>
              <a:rPr lang="en-US" dirty="0"/>
              <a:t>Data paging</a:t>
            </a:r>
          </a:p>
          <a:p>
            <a:r>
              <a:rPr lang="en-US" dirty="0"/>
              <a:t>Other possibilities? Sparse </a:t>
            </a:r>
            <a:r>
              <a:rPr lang="en-US" dirty="0" err="1"/>
              <a:t>fieldsets</a:t>
            </a:r>
            <a:r>
              <a:rPr lang="en-US" dirty="0"/>
              <a:t>, filters, search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431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Conventions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parameter names and JSON field names</a:t>
            </a:r>
          </a:p>
          <a:p>
            <a:r>
              <a:rPr lang="en-US" dirty="0"/>
              <a:t>Make names intelligible (if possible)</a:t>
            </a:r>
          </a:p>
          <a:p>
            <a:r>
              <a:rPr lang="en-US" dirty="0"/>
              <a:t>Avoid acronyms, abbreviations, truncations</a:t>
            </a:r>
          </a:p>
          <a:p>
            <a:r>
              <a:rPr lang="en-US" dirty="0"/>
              <a:t>Use camel case for concatenated names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83000"/>
      </p:ext>
    </p:extLst>
  </p:cSld>
  <p:clrMapOvr>
    <a:masterClrMapping/>
  </p:clrMapOvr>
</p:sld>
</file>

<file path=ppt/theme/theme1.xml><?xml version="1.0" encoding="utf-8"?>
<a:theme xmlns:a="http://schemas.openxmlformats.org/drawingml/2006/main" name="OED_tmplt_fullsc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8642</TotalTime>
  <Words>842</Words>
  <Application>Microsoft Office PowerPoint</Application>
  <PresentationFormat>On-screen Show (4:3)</PresentationFormat>
  <Paragraphs>215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OED_tmplt_fullscreen</vt:lpstr>
      <vt:lpstr>PowerPoint Presentation</vt:lpstr>
      <vt:lpstr>WID  Quick Review</vt:lpstr>
      <vt:lpstr>What is the WID API?</vt:lpstr>
      <vt:lpstr>What is an API Specification?</vt:lpstr>
      <vt:lpstr>What can you do with it?</vt:lpstr>
      <vt:lpstr>WID API Use Cases</vt:lpstr>
      <vt:lpstr>WID API Design Goals</vt:lpstr>
      <vt:lpstr>API Primary Functions</vt:lpstr>
      <vt:lpstr>Naming Conventions</vt:lpstr>
      <vt:lpstr>API Response Payload</vt:lpstr>
      <vt:lpstr>Data</vt:lpstr>
      <vt:lpstr>Meta Data</vt:lpstr>
      <vt:lpstr>Links</vt:lpstr>
      <vt:lpstr>What’s Been Done Lately? </vt:lpstr>
      <vt:lpstr>Core Data Tables Available</vt:lpstr>
      <vt:lpstr>What’s Next?</vt:lpstr>
      <vt:lpstr>AI and LMI</vt:lpstr>
      <vt:lpstr>Custom GPTs</vt:lpstr>
      <vt:lpstr>Example 1:  Unemployment by Area</vt:lpstr>
      <vt:lpstr>Example 2:  Occupational Wages</vt:lpstr>
      <vt:lpstr>Are there problems?  A few…</vt:lpstr>
      <vt:lpstr>Hints and Tips</vt:lpstr>
      <vt:lpstr>What’s the Big Picture?</vt:lpstr>
      <vt:lpstr>What’s Next?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MARCHE Paul N</dc:creator>
  <cp:lastModifiedBy>SINCICK Gary M * OED</cp:lastModifiedBy>
  <cp:revision>180</cp:revision>
  <cp:lastPrinted>2018-10-02T22:36:07Z</cp:lastPrinted>
  <dcterms:created xsi:type="dcterms:W3CDTF">2016-08-24T18:10:21Z</dcterms:created>
  <dcterms:modified xsi:type="dcterms:W3CDTF">2024-04-23T17:58:11Z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2023-11-02T17:12:58Z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ff0beb02-dc09-423c-8ddf-419dd3298d81</vt:lpwstr>
  </property>
  <property fmtid="{D5CDD505-2E9C-101B-9397-08002B2CF9AE}" pid="8" name="MSIP_Label_09b73270-2993-4076-be47-9c78f42a1e84_ContentBits">
    <vt:lpwstr>0</vt:lpwstr>
  </property>
</Properties>
</file>