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11"/>
  </p:notesMasterIdLst>
  <p:handoutMasterIdLst>
    <p:handoutMasterId r:id="rId12"/>
  </p:handoutMasterIdLst>
  <p:sldIdLst>
    <p:sldId id="282" r:id="rId5"/>
    <p:sldId id="283" r:id="rId6"/>
    <p:sldId id="270" r:id="rId7"/>
    <p:sldId id="271" r:id="rId8"/>
    <p:sldId id="269" r:id="rId9"/>
    <p:sldId id="276"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E8E8"/>
    <a:srgbClr val="B20738"/>
    <a:srgbClr val="005566"/>
    <a:srgbClr val="003865"/>
    <a:srgbClr val="2C2C2C"/>
    <a:srgbClr val="000000"/>
    <a:srgbClr val="78BE21"/>
    <a:srgbClr val="0D0D0D"/>
    <a:srgbClr val="00A3E2"/>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86" autoAdjust="0"/>
    <p:restoredTop sz="89889" autoAdjust="0"/>
  </p:normalViewPr>
  <p:slideViewPr>
    <p:cSldViewPr snapToGrid="0">
      <p:cViewPr varScale="1">
        <p:scale>
          <a:sx n="102" d="100"/>
          <a:sy n="102" d="100"/>
        </p:scale>
        <p:origin x="762"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NeueHaasGroteskText Std" panose="020B0504020202020204" pitchFamily="34" charset="0"/>
              </a:rPr>
              <a:t>4/19/2024</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NeueHaasGroteskText Std" panose="020B0504020202020204" pitchFamily="34" charset="0"/>
              </a:defRPr>
            </a:lvl1pPr>
          </a:lstStyle>
          <a:p>
            <a:fld id="{A50CD39D-89B0-4C68-805A-35C75A7C20C8}" type="datetimeFigureOut">
              <a:rPr lang="en-US" smtClean="0"/>
              <a:pPr/>
              <a:t>4/19/2024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JobHistory</a:t>
            </a:r>
            <a:r>
              <a:rPr lang="en-US" dirty="0"/>
              <a:t> table released in October, opportunity to answer some of the questions that have been lingering.  What kind of coverage is there? Does the time series align with other sources? How far would I trust this data? </a:t>
            </a:r>
          </a:p>
          <a:p>
            <a:r>
              <a:rPr lang="en-US" dirty="0"/>
              <a:t>Two approaches – top level and detailed industry comparison</a:t>
            </a:r>
          </a:p>
        </p:txBody>
      </p:sp>
      <p:sp>
        <p:nvSpPr>
          <p:cNvPr id="4" name="Slide Number Placeholder 3"/>
          <p:cNvSpPr>
            <a:spLocks noGrp="1"/>
          </p:cNvSpPr>
          <p:nvPr>
            <p:ph type="sldNum" sz="quarter" idx="5"/>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3386572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4</a:t>
            </a:fld>
            <a:endParaRPr lang="en-US" dirty="0"/>
          </a:p>
        </p:txBody>
      </p:sp>
    </p:spTree>
    <p:extLst>
      <p:ext uri="{BB962C8B-B14F-4D97-AF65-F5344CB8AC3E}">
        <p14:creationId xmlns:p14="http://schemas.microsoft.com/office/powerpoint/2010/main" val="2097758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5</a:t>
            </a:fld>
            <a:endParaRPr lang="en-US" dirty="0"/>
          </a:p>
        </p:txBody>
      </p:sp>
    </p:spTree>
    <p:extLst>
      <p:ext uri="{BB962C8B-B14F-4D97-AF65-F5344CB8AC3E}">
        <p14:creationId xmlns:p14="http://schemas.microsoft.com/office/powerpoint/2010/main" val="4016091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a:t>Click to enter the slideshow title</a:t>
            </a:r>
          </a:p>
        </p:txBody>
      </p:sp>
      <p:sp>
        <p:nvSpPr>
          <p:cNvPr id="3" name="Rectangle 2"/>
          <p:cNvSpPr/>
          <p:nvPr userDrawn="1"/>
        </p:nvSpPr>
        <p:spPr bwMode="auto">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bwMode="black"/>
        <p:txBody>
          <a:bodyPr/>
          <a:lstStyle/>
          <a:p>
            <a:fld id="{D7ED242C-24FB-43A0-BCB6-43756FC812F6}" type="datetime1">
              <a:rPr lang="en-US" smtClean="0"/>
              <a:t>4/19/2024</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0"/>
            <a:ext cx="12192000" cy="1219198"/>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bwMode="gray">
          <a:xfrm>
            <a:off x="0" y="1219198"/>
            <a:ext cx="12192000" cy="5638802"/>
          </a:xfrm>
        </p:spPr>
        <p:txBody>
          <a:bodyPr/>
          <a:lstStyle/>
          <a:p>
            <a:r>
              <a:rPr lang="en-US" dirty="0"/>
              <a:t>Click Icon to add picture</a:t>
            </a:r>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bwMode="gray">
          <a:xfrm>
            <a:off x="0" y="1219198"/>
            <a:ext cx="12192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bwMode="black">
          <a:xfrm>
            <a:off x="838200" y="6356350"/>
            <a:ext cx="1358590" cy="365125"/>
          </a:xfrm>
        </p:spPr>
        <p:txBody>
          <a:bodyPr/>
          <a:lstStyle/>
          <a:p>
            <a:fld id="{66C283A4-7960-4BFD-B3A5-A2CC5BB2A473}" type="datetime1">
              <a:rPr lang="en-US" smtClean="0"/>
              <a:t>4/19/2024</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Content Placeholder 4"/>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2"/>
          <p:cNvSpPr>
            <a:spLocks noGrp="1"/>
          </p:cNvSpPr>
          <p:nvPr>
            <p:ph type="pic" sz="quarter" idx="13"/>
          </p:nvPr>
        </p:nvSpPr>
        <p:spPr bwMode="gray">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0" name="Content Placeholder 4"/>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p:cNvSpPr>
            <a:spLocks noGrp="1"/>
          </p:cNvSpPr>
          <p:nvPr>
            <p:ph type="pic" sz="quarter" idx="13"/>
          </p:nvPr>
        </p:nvSpPr>
        <p:spPr bwMode="gray">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Content Placeholder 4"/>
          <p:cNvSpPr>
            <a:spLocks noGrp="1"/>
          </p:cNvSpPr>
          <p:nvPr>
            <p:ph sz="quarter" idx="10"/>
          </p:nvPr>
        </p:nvSpPr>
        <p:spPr bwMode="black">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2"/>
          <p:cNvSpPr>
            <a:spLocks noGrp="1"/>
          </p:cNvSpPr>
          <p:nvPr>
            <p:ph type="pic" sz="quarter" idx="13"/>
          </p:nvPr>
        </p:nvSpPr>
        <p:spPr bwMode="gray">
          <a:xfrm>
            <a:off x="7653566" y="1364826"/>
            <a:ext cx="4538434" cy="4538434"/>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2"/>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bwMode="black">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bwMode="black">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4/19/2024</a:t>
            </a:fld>
            <a:endParaRPr lang="en-US" dirty="0"/>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a:t>Click to enter the slideshow title</a:t>
            </a:r>
          </a:p>
        </p:txBody>
      </p:sp>
      <p:sp>
        <p:nvSpPr>
          <p:cNvPr id="3" name="Rectangle 2"/>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bwMode="black"/>
        <p:txBody>
          <a:bodyPr/>
          <a:lstStyle/>
          <a:p>
            <a:fld id="{D7ED242C-24FB-43A0-BCB6-43756FC812F6}" type="datetime1">
              <a:rPr lang="en-US" smtClean="0"/>
              <a:t>4/19/2024</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1" name="Picture 10"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114897" y="1159173"/>
            <a:ext cx="5962206" cy="1985414"/>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2"/>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bwMode="black">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bwMode="gray">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bwMode="black">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bwMode="gray">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bwMode="black">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4/19/2024</a:t>
            </a:fld>
            <a:endParaRPr lang="en-US" dirty="0"/>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bg bwMode="gray">
      <p:bgRef idx="1001">
        <a:schemeClr val="bg1"/>
      </p:bgRef>
    </p:bg>
    <p:spTree>
      <p:nvGrpSpPr>
        <p:cNvPr id="1" name=""/>
        <p:cNvGrpSpPr/>
        <p:nvPr/>
      </p:nvGrpSpPr>
      <p:grpSpPr>
        <a:xfrm>
          <a:off x="0" y="0"/>
          <a:ext cx="0" cy="0"/>
          <a:chOff x="0" y="0"/>
          <a:chExt cx="0" cy="0"/>
        </a:xfrm>
      </p:grpSpPr>
      <p:sp>
        <p:nvSpPr>
          <p:cNvPr id="16"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9" name="Rectangle 1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4B4EEDC6-36CA-4209-B482-2ED76AA0BF08}" type="datetime1">
              <a:rPr lang="en-US" smtClean="0"/>
              <a:t>4/19/2024</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3"/>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3" name="Picture Placeholder 2"/>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3"/>
          <p:cNvSpPr>
            <a:spLocks noGrp="1"/>
          </p:cNvSpPr>
          <p:nvPr>
            <p:ph type="body" sz="quarter" idx="15"/>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5" name="Picture Placeholder 2"/>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7" name="Picture Placeholder 2"/>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3"/>
          <p:cNvSpPr>
            <a:spLocks noGrp="1"/>
          </p:cNvSpPr>
          <p:nvPr>
            <p:ph type="body" sz="quarter" idx="20"/>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8DC79626-CE5A-4834-975C-E7305BA2E281}" type="datetime1">
              <a:rPr lang="en-US" smtClean="0"/>
              <a:t>4/19/2024</a:t>
            </a:fld>
            <a:endParaRPr lang="en-US" dirty="0"/>
          </a:p>
        </p:txBody>
      </p:sp>
      <p:sp>
        <p:nvSpPr>
          <p:cNvPr id="2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3" name="Picture Placeholder 2"/>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3"/>
          <p:cNvSpPr>
            <a:spLocks noGrp="1"/>
          </p:cNvSpPr>
          <p:nvPr>
            <p:ph type="body" sz="quarter" idx="15"/>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Picture Placeholder 2"/>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8" name="Picture Placeholder 2"/>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3"/>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bwMode="black"/>
        <p:txBody>
          <a:bodyPr/>
          <a:lstStyle/>
          <a:p>
            <a:fld id="{1815FB38-58F3-410A-8DA4-4B706967601F}" type="datetime1">
              <a:rPr lang="en-US" smtClean="0"/>
              <a:t>4/19/2024</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auto">
          <a:xfrm>
            <a:off x="0" y="-20425"/>
            <a:ext cx="12192000" cy="1236448"/>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bwMode="black">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5" name="Picture Placeholder 2"/>
          <p:cNvSpPr>
            <a:spLocks noGrp="1"/>
          </p:cNvSpPr>
          <p:nvPr>
            <p:ph type="pic" sz="quarter" idx="17" hasCustomPrompt="1"/>
          </p:nvPr>
        </p:nvSpPr>
        <p:spPr bwMode="gray">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bwMode="black">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7F519661-29C3-4FE0-9FC3-375A85A42C46}" type="datetime1">
              <a:rPr lang="en-US" smtClean="0"/>
              <a:t>4/19/2024</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bwMode="gray">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bwMode="black">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Picture Placeholder 2"/>
          <p:cNvSpPr>
            <a:spLocks noGrp="1"/>
          </p:cNvSpPr>
          <p:nvPr>
            <p:ph type="pic" sz="quarter" idx="17" hasCustomPrompt="1"/>
          </p:nvPr>
        </p:nvSpPr>
        <p:spPr bwMode="gray">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bwMode="black">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4" name="Date Placeholder 3"/>
          <p:cNvSpPr>
            <a:spLocks noGrp="1"/>
          </p:cNvSpPr>
          <p:nvPr>
            <p:ph type="dt" sz="half" idx="10"/>
          </p:nvPr>
        </p:nvSpPr>
        <p:spPr bwMode="black"/>
        <p:txBody>
          <a:bodyPr/>
          <a:lstStyle/>
          <a:p>
            <a:fld id="{0366E0EA-2D80-452F-9963-33FA7A36BC09}" type="datetime1">
              <a:rPr lang="en-US" smtClean="0"/>
              <a:t>4/19/2024</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8"/>
          </a:xfrm>
        </p:spPr>
        <p:txBody>
          <a:bodyPr/>
          <a:lstStyle/>
          <a:p>
            <a:r>
              <a:rPr lang="en-US"/>
              <a:t>Click icon to add picture</a:t>
            </a:r>
          </a:p>
        </p:txBody>
      </p:sp>
      <p:sp>
        <p:nvSpPr>
          <p:cNvPr id="9" name="Title 1"/>
          <p:cNvSpPr>
            <a:spLocks noGrp="1"/>
          </p:cNvSpPr>
          <p:nvPr>
            <p:ph type="title" hasCustomPrompt="1"/>
          </p:nvPr>
        </p:nvSpPr>
        <p:spPr bwMode="auto">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a:t>Click icon to add picture</a:t>
            </a:r>
          </a:p>
        </p:txBody>
      </p:sp>
      <p:sp>
        <p:nvSpPr>
          <p:cNvPr id="9" name="Title 1"/>
          <p:cNvSpPr>
            <a:spLocks noGrp="1"/>
          </p:cNvSpPr>
          <p:nvPr>
            <p:ph type="title" hasCustomPrompt="1"/>
          </p:nvPr>
        </p:nvSpPr>
        <p:spPr bwMode="gray">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a:t>Click icon to add picture</a:t>
            </a:r>
          </a:p>
        </p:txBody>
      </p:sp>
      <p:sp>
        <p:nvSpPr>
          <p:cNvPr id="9" name="Title 1"/>
          <p:cNvSpPr>
            <a:spLocks noGrp="1"/>
          </p:cNvSpPr>
          <p:nvPr>
            <p:ph type="title" hasCustomPrompt="1"/>
          </p:nvPr>
        </p:nvSpPr>
        <p:spPr bwMode="auto">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bwMode="gray">
          <a:xfrm>
            <a:off x="2032000" y="2233262"/>
            <a:ext cx="8128000" cy="2966751"/>
          </a:xfrm>
        </p:spPr>
        <p:txBody>
          <a:bodyPr/>
          <a:lstStyle/>
          <a:p>
            <a:endParaRPr lang="en-US"/>
          </a:p>
        </p:txBody>
      </p:sp>
      <p:sp>
        <p:nvSpPr>
          <p:cNvPr id="8" name="Date Placeholder 4"/>
          <p:cNvSpPr>
            <a:spLocks noGrp="1"/>
          </p:cNvSpPr>
          <p:nvPr>
            <p:ph type="dt" sz="half" idx="11"/>
          </p:nvPr>
        </p:nvSpPr>
        <p:spPr bwMode="black">
          <a:xfrm>
            <a:off x="838200" y="6356350"/>
            <a:ext cx="1358590" cy="365125"/>
          </a:xfrm>
        </p:spPr>
        <p:txBody>
          <a:bodyPr/>
          <a:lstStyle/>
          <a:p>
            <a:fld id="{06B78D62-7A3F-4136-9CF2-CB03510DA06A}" type="datetime1">
              <a:rPr lang="en-US" smtClean="0"/>
              <a:t>4/19/2024</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2"/>
          <p:cNvSpPr/>
          <p:nvPr userDrawn="1"/>
        </p:nvSpPr>
        <p:spPr bwMode="auto">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041204"/>
            <a:ext cx="6587067" cy="1097128"/>
          </a:xfrm>
        </p:spPr>
        <p:txBody>
          <a:bodyPr>
            <a:normAutofit/>
          </a:bodyPr>
          <a:lstStyle>
            <a:lvl1pPr marL="0" indent="0" algn="ctr">
              <a:spcBef>
                <a:spcPts val="0"/>
              </a:spcBef>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pic>
        <p:nvPicPr>
          <p:cNvPr id="10" name="Picture 9"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57806" y="5715387"/>
            <a:ext cx="3234329" cy="1077031"/>
          </a:xfrm>
          <a:prstGeom prst="rect">
            <a:avLst/>
          </a:prstGeom>
        </p:spPr>
      </p:pic>
      <p:sp>
        <p:nvSpPr>
          <p:cNvPr id="9" name="Footer Placeholder 4"/>
          <p:cNvSpPr>
            <a:spLocks noGrp="1"/>
          </p:cNvSpPr>
          <p:nvPr>
            <p:ph type="ftr" sz="quarter" idx="3"/>
          </p:nvPr>
        </p:nvSpPr>
        <p:spPr bwMode="black">
          <a:xfrm>
            <a:off x="6253560" y="6138332"/>
            <a:ext cx="5587647" cy="365125"/>
          </a:xfrm>
          <a:prstGeom prst="rect">
            <a:avLst/>
          </a:prstGeom>
        </p:spPr>
        <p:txBody>
          <a:bodyPr anchor="b"/>
          <a:lstStyle>
            <a:lvl1pPr algn="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Picture Placeholder 5"/>
          <p:cNvSpPr>
            <a:spLocks noGrp="1"/>
          </p:cNvSpPr>
          <p:nvPr>
            <p:ph type="pic" sz="quarter" idx="17"/>
          </p:nvPr>
        </p:nvSpPr>
        <p:spPr bwMode="gray">
          <a:xfrm>
            <a:off x="0" y="0"/>
            <a:ext cx="12192000" cy="3380732"/>
          </a:xfrm>
        </p:spPr>
        <p:txBody>
          <a:bodyPr/>
          <a:lstStyle/>
          <a:p>
            <a:endParaRPr lang="en-US" dirty="0"/>
          </a:p>
        </p:txBody>
      </p:sp>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bwMode="gray">
          <a:xfrm>
            <a:off x="2032000" y="2233262"/>
            <a:ext cx="8128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Text Placeholder 3"/>
          <p:cNvSpPr>
            <a:spLocks noGrp="1"/>
          </p:cNvSpPr>
          <p:nvPr>
            <p:ph type="body" sz="quarter" idx="13"/>
          </p:nvPr>
        </p:nvSpPr>
        <p:spPr bwMode="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
        <p:nvSpPr>
          <p:cNvPr id="6" name="Date Placeholder 3"/>
          <p:cNvSpPr>
            <a:spLocks noGrp="1"/>
          </p:cNvSpPr>
          <p:nvPr>
            <p:ph type="dt" sz="half" idx="11"/>
          </p:nvPr>
        </p:nvSpPr>
        <p:spPr bwMode="white">
          <a:xfrm>
            <a:off x="838200" y="6356350"/>
            <a:ext cx="1358590" cy="365125"/>
          </a:xfrm>
        </p:spPr>
        <p:txBody>
          <a:bodyPr/>
          <a:lstStyle/>
          <a:p>
            <a:fld id="{5CAE31FF-A086-40D5-909F-A9E138181237}" type="datetime1">
              <a:rPr lang="en-US" smtClean="0"/>
              <a:t>4/19/2024</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8" name="Slide Number Placeholder 5"/>
          <p:cNvSpPr>
            <a:spLocks noGrp="1"/>
          </p:cNvSpPr>
          <p:nvPr>
            <p:ph type="sldNum" sz="quarter" idx="12"/>
          </p:nvPr>
        </p:nvSpPr>
        <p:spPr bwMode="white">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bwMode="black">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bwMode="black">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bwMode="black">
          <a:xfrm>
            <a:off x="838200" y="6356350"/>
            <a:ext cx="1358590" cy="365125"/>
          </a:xfrm>
        </p:spPr>
        <p:txBody>
          <a:bodyPr/>
          <a:lstStyle/>
          <a:p>
            <a:fld id="{5D76A200-3168-4D33-A718-3974884CE863}" type="datetime1">
              <a:rPr lang="en-US" smtClean="0"/>
              <a:t>4/19/2024</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1" name="Slide Number Placeholder 6"/>
          <p:cNvSpPr>
            <a:spLocks noGrp="1"/>
          </p:cNvSpPr>
          <p:nvPr>
            <p:ph type="sldNum" sz="quarter" idx="13"/>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Text Placeholder 3"/>
          <p:cNvSpPr>
            <a:spLocks noGrp="1"/>
          </p:cNvSpPr>
          <p:nvPr>
            <p:ph type="body" sz="quarter" idx="11"/>
          </p:nvPr>
        </p:nvSpPr>
        <p:spPr bwMode="black">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bwMode="gray">
          <a:xfrm>
            <a:off x="4976787" y="691882"/>
            <a:ext cx="6300787"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4/19/2024</a:t>
            </a:fld>
            <a:endParaRPr lang="en-US" dirty="0"/>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4/19/2024</a:t>
            </a:fld>
            <a:endParaRPr lang="en-US" dirty="0"/>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4" name="Text Placeholder 3"/>
          <p:cNvSpPr>
            <a:spLocks noGrp="1"/>
          </p:cNvSpPr>
          <p:nvPr>
            <p:ph type="body" sz="quarter" idx="13"/>
          </p:nvPr>
        </p:nvSpPr>
        <p:spPr bwMode="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4/19/2024</a:t>
            </a:fld>
            <a:endParaRPr lang="en-US" dirty="0"/>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4/19/2024</a:t>
            </a:fld>
            <a:endParaRPr lang="en-US" dirty="0"/>
          </a:p>
        </p:txBody>
      </p:sp>
      <p:sp>
        <p:nvSpPr>
          <p:cNvPr id="18"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Agenda</a:t>
            </a:r>
          </a:p>
        </p:txBody>
      </p:sp>
      <p:sp>
        <p:nvSpPr>
          <p:cNvPr id="12" name="Table Placeholder 9"/>
          <p:cNvSpPr>
            <a:spLocks noGrp="1"/>
          </p:cNvSpPr>
          <p:nvPr>
            <p:ph type="tbl" sz="quarter" idx="13"/>
          </p:nvPr>
        </p:nvSpPr>
        <p:spPr bwMode="gray">
          <a:xfrm>
            <a:off x="838200" y="1335088"/>
            <a:ext cx="10515600" cy="4841875"/>
          </a:xfrm>
        </p:spPr>
        <p:txBody>
          <a:bodyPr/>
          <a:lstStyle/>
          <a:p>
            <a:endParaRPr lang="en-US"/>
          </a:p>
        </p:txBody>
      </p:sp>
      <p:sp>
        <p:nvSpPr>
          <p:cNvPr id="4" name="Date Placeholder 3"/>
          <p:cNvSpPr>
            <a:spLocks noGrp="1"/>
          </p:cNvSpPr>
          <p:nvPr>
            <p:ph type="dt" sz="half" idx="10"/>
          </p:nvPr>
        </p:nvSpPr>
        <p:spPr bwMode="black"/>
        <p:txBody>
          <a:bodyPr/>
          <a:lstStyle/>
          <a:p>
            <a:fld id="{9A198C9B-0587-4A1E-9E03-E4C9FE222F08}"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bwMode="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gray">
          <a:xfrm>
            <a:off x="0" y="0"/>
            <a:ext cx="12192000" cy="6858000"/>
          </a:xfrm>
        </p:spPr>
        <p:txBody>
          <a:bodyPr/>
          <a:lstStyle/>
          <a:p>
            <a:endParaRPr lang="en-US" dirty="0"/>
          </a:p>
        </p:txBody>
      </p:sp>
      <p:sp>
        <p:nvSpPr>
          <p:cNvPr id="2" name="Title 1"/>
          <p:cNvSpPr>
            <a:spLocks noGrp="1"/>
          </p:cNvSpPr>
          <p:nvPr>
            <p:ph type="title" hasCustomPrompt="1"/>
          </p:nvPr>
        </p:nvSpPr>
        <p:spPr bwMode="auto">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bwMode="gray">
          <a:xfrm>
            <a:off x="0" y="0"/>
            <a:ext cx="12192000" cy="6858000"/>
          </a:xfrm>
        </p:spPr>
        <p:txBody>
          <a:bodyPr/>
          <a:lstStyle/>
          <a:p>
            <a:endParaRPr lang="en-US" dirty="0"/>
          </a:p>
        </p:txBody>
      </p:sp>
      <p:sp>
        <p:nvSpPr>
          <p:cNvPr id="2" name="Title 1"/>
          <p:cNvSpPr>
            <a:spLocks noGrp="1"/>
          </p:cNvSpPr>
          <p:nvPr>
            <p:ph type="title" hasCustomPrompt="1"/>
          </p:nvPr>
        </p:nvSpPr>
        <p:spPr bwMode="auto">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bwMode="auto">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bwMode="auto">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gray">
          <a:xfrm>
            <a:off x="0" y="0"/>
            <a:ext cx="12192000" cy="6858000"/>
          </a:xfrm>
        </p:spPr>
        <p:txBody>
          <a:bodyPr/>
          <a:lstStyle/>
          <a:p>
            <a:endParaRPr lang="en-US"/>
          </a:p>
        </p:txBody>
      </p:sp>
      <p:sp>
        <p:nvSpPr>
          <p:cNvPr id="2" name="Title 1"/>
          <p:cNvSpPr>
            <a:spLocks noGrp="1"/>
          </p:cNvSpPr>
          <p:nvPr>
            <p:ph type="title" hasCustomPrompt="1"/>
          </p:nvPr>
        </p:nvSpPr>
        <p:spPr bwMode="auto">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4/19/2024</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auto">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bwMode="black">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bwMode="black"/>
        <p:txBody>
          <a:bodyPr/>
          <a:lstStyle/>
          <a:p>
            <a:fld id="{466A75E6-E45B-4C5D-981E-7C8ED0C72F5D}" type="datetime1">
              <a:rPr lang="en-US" smtClean="0"/>
              <a:t>4/19/2024</a:t>
            </a:fld>
            <a:endParaRPr lang="en-US" dirty="0"/>
          </a:p>
        </p:txBody>
      </p:sp>
      <p:sp>
        <p:nvSpPr>
          <p:cNvPr id="5" name="Footer Placeholder 4"/>
          <p:cNvSpPr>
            <a:spLocks noGrp="1"/>
          </p:cNvSpPr>
          <p:nvPr>
            <p:ph type="ftr" sz="quarter" idx="12"/>
          </p:nvPr>
        </p:nvSpPr>
        <p:spPr bwMode="black"/>
        <p:txBody>
          <a:bodyPr/>
          <a:lstStyle>
            <a:lvl1pPr>
              <a:defRPr>
                <a:solidFill>
                  <a:schemeClr val="tx2"/>
                </a:solidFill>
              </a:defRPr>
            </a:lvl1pPr>
          </a:lstStyle>
          <a:p>
            <a:r>
              <a:rPr lang="en-US" dirty="0"/>
              <a:t>Optional Tagline Goes Here | mn.gov/</a:t>
            </a:r>
            <a:r>
              <a:rPr lang="en-US" dirty="0" err="1"/>
              <a:t>websiteurl</a:t>
            </a:r>
            <a:endParaRPr lang="en-US" dirty="0"/>
          </a:p>
        </p:txBody>
      </p:sp>
      <p:sp>
        <p:nvSpPr>
          <p:cNvPr id="4" name="Slide Number Placeholder 3"/>
          <p:cNvSpPr>
            <a:spLocks noGrp="1"/>
          </p:cNvSpPr>
          <p:nvPr>
            <p:ph type="sldNum" sz="quarter" idx="11"/>
          </p:nvPr>
        </p:nvSpPr>
        <p:spPr bwMode="black"/>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bwMode="lt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bwMode="gray">
          <a:xfrm>
            <a:off x="0" y="0"/>
            <a:ext cx="12192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F8B25D9D-5365-41CD-BF43-4FFFCBF4BBDA}" type="datetime1">
              <a:rPr lang="en-US" smtClean="0"/>
              <a:t>4/19/2024</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bwMode="blackGray">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bwMode="gray">
          <a:xfrm>
            <a:off x="0" y="0"/>
            <a:ext cx="12192000" cy="6858000"/>
          </a:xfrm>
        </p:spPr>
        <p:txBody>
          <a:bodyPr/>
          <a:lstStyle/>
          <a:p>
            <a:endParaRPr lang="en-US" dirty="0"/>
          </a:p>
        </p:txBody>
      </p:sp>
      <p:sp>
        <p:nvSpPr>
          <p:cNvPr id="2" name="Title 1"/>
          <p:cNvSpPr>
            <a:spLocks noGrp="1"/>
          </p:cNvSpPr>
          <p:nvPr>
            <p:ph type="title" hasCustomPrompt="1"/>
          </p:nvPr>
        </p:nvSpPr>
        <p:spPr bwMode="auto">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bwMode="white">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Tree>
    <p:extLst>
      <p:ext uri="{BB962C8B-B14F-4D97-AF65-F5344CB8AC3E}">
        <p14:creationId xmlns:p14="http://schemas.microsoft.com/office/powerpoint/2010/main" val="1476447323"/>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bwMode="gray">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bwMode="white">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578DBCF0-11C3-4F19-90D9-2EE7F00784FE}" type="datetime1">
              <a:rPr lang="en-US" smtClean="0"/>
              <a:t>4/19/2024</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white">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bwMode="white">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4/19/2024</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76621" y="313480"/>
            <a:ext cx="3234329" cy="1077031"/>
          </a:xfrm>
          <a:prstGeom prst="rect">
            <a:avLst/>
          </a:prstGeom>
        </p:spPr>
      </p:pic>
    </p:spTree>
    <p:extLst>
      <p:ext uri="{BB962C8B-B14F-4D97-AF65-F5344CB8AC3E}">
        <p14:creationId xmlns:p14="http://schemas.microsoft.com/office/powerpoint/2010/main" val="5559638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bwMode="auto">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auto">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black"/>
        <p:txBody>
          <a:bodyPr/>
          <a:lstStyle>
            <a:lvl1pPr>
              <a:defRPr>
                <a:solidFill>
                  <a:schemeClr val="tx2"/>
                </a:solidFill>
              </a:defRPr>
            </a:lvl1pPr>
          </a:lstStyle>
          <a:p>
            <a:fld id="{466A75E6-E45B-4C5D-981E-7C8ED0C72F5D}" type="datetime1">
              <a:rPr lang="en-US" smtClean="0"/>
              <a:pPr/>
              <a:t>4/19/2024</a:t>
            </a:fld>
            <a:endParaRPr lang="en-US" dirty="0"/>
          </a:p>
        </p:txBody>
      </p:sp>
      <p:sp>
        <p:nvSpPr>
          <p:cNvPr id="5" name="Footer Placeholder 4"/>
          <p:cNvSpPr>
            <a:spLocks noGrp="1"/>
          </p:cNvSpPr>
          <p:nvPr>
            <p:ph type="ftr" sz="quarter" idx="12"/>
          </p:nvPr>
        </p:nvSpPr>
        <p:spPr bwMode="black"/>
        <p:txBody>
          <a:bodyPr/>
          <a:lstStyle>
            <a:lvl1pPr>
              <a:defRPr>
                <a:solidFill>
                  <a:schemeClr val="tx1"/>
                </a:solidFill>
              </a:defRPr>
            </a:lvl1pPr>
          </a:lstStyle>
          <a:p>
            <a:r>
              <a:rPr lang="en-US" dirty="0">
                <a:solidFill>
                  <a:schemeClr val="tx2"/>
                </a:solidFill>
              </a:rPr>
              <a:t>Optional Tagline Goes Here</a:t>
            </a:r>
            <a:r>
              <a:rPr lang="en-US" dirty="0"/>
              <a:t> </a:t>
            </a:r>
            <a:r>
              <a:rPr lang="en-US" dirty="0">
                <a:solidFill>
                  <a:schemeClr val="accent1"/>
                </a:solidFill>
              </a:rPr>
              <a:t>|</a:t>
            </a:r>
            <a:r>
              <a:rPr lang="en-US" dirty="0"/>
              <a:t> </a:t>
            </a:r>
            <a:r>
              <a:rPr lang="en-US" dirty="0">
                <a:solidFill>
                  <a:schemeClr val="tx2"/>
                </a:solidFill>
              </a:rPr>
              <a:t>mn.gov/</a:t>
            </a:r>
            <a:r>
              <a:rPr lang="en-US" dirty="0" err="1">
                <a:solidFill>
                  <a:schemeClr val="tx2"/>
                </a:solidFill>
              </a:rPr>
              <a:t>websiteurl</a:t>
            </a:r>
            <a:endParaRPr lang="en-US" dirty="0">
              <a:solidFill>
                <a:schemeClr val="tx2"/>
              </a:solidFill>
            </a:endParaRPr>
          </a:p>
        </p:txBody>
      </p:sp>
      <p:sp>
        <p:nvSpPr>
          <p:cNvPr id="4" name="Slide Number Placeholder 3"/>
          <p:cNvSpPr>
            <a:spLocks noGrp="1"/>
          </p:cNvSpPr>
          <p:nvPr>
            <p:ph type="sldNum" sz="quarter" idx="11"/>
          </p:nvPr>
        </p:nvSpPr>
        <p:spPr bwMode="black"/>
        <p:txBody>
          <a:bodyPr/>
          <a:lstStyle>
            <a:lvl1pPr>
              <a:defRPr>
                <a:solidFill>
                  <a:schemeClr val="tx1"/>
                </a:solidFill>
              </a:defRPr>
            </a:lvl1pPr>
          </a:lstStyle>
          <a:p>
            <a:fld id="{48F63A3B-78C7-47BE-AE5E-E10140E04643}" type="slidenum">
              <a:rPr lang="en-US" smtClean="0"/>
              <a:pPr/>
              <a:t>‹#›</a:t>
            </a:fld>
            <a:endParaRPr lang="en-US" dirty="0"/>
          </a:p>
        </p:txBody>
      </p:sp>
      <p:sp>
        <p:nvSpPr>
          <p:cNvPr id="6" name="Rectangle 5"/>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76621" y="313480"/>
            <a:ext cx="3234329" cy="1077031"/>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2"/>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440970"/>
          </a:xfrm>
        </p:spPr>
        <p:txBody>
          <a:bodyPr>
            <a:normAutofit/>
          </a:bodyPr>
          <a:lstStyle>
            <a:lvl1pPr marL="0" indent="0" algn="ctr">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11" name="Picture Placeholder 2"/>
          <p:cNvSpPr>
            <a:spLocks noGrp="1"/>
          </p:cNvSpPr>
          <p:nvPr>
            <p:ph type="pic" sz="quarter" idx="13" hasCustomPrompt="1"/>
          </p:nvPr>
        </p:nvSpPr>
        <p:spPr bwMode="gray">
          <a:xfrm>
            <a:off x="0" y="1789113"/>
            <a:ext cx="12192000" cy="2298700"/>
          </a:xfrm>
        </p:spPr>
        <p:txBody>
          <a:bodyPr/>
          <a:lstStyle/>
          <a:p>
            <a:r>
              <a:rPr lang="en-US" dirty="0"/>
              <a:t>Click Icon to add picture</a:t>
            </a:r>
          </a:p>
        </p:txBody>
      </p:sp>
      <p:sp>
        <p:nvSpPr>
          <p:cNvPr id="18" name="Date Placeholder 17"/>
          <p:cNvSpPr>
            <a:spLocks noGrp="1"/>
          </p:cNvSpPr>
          <p:nvPr>
            <p:ph type="dt" sz="half" idx="15"/>
          </p:nvPr>
        </p:nvSpPr>
        <p:spPr bwMode="black"/>
        <p:txBody>
          <a:bodyPr/>
          <a:lstStyle/>
          <a:p>
            <a:fld id="{A8CA1A9B-139F-4606-AD0A-F3253110DAE5}" type="datetime1">
              <a:rPr lang="en-US" smtClean="0"/>
              <a:t>4/19/2024</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4" name="Picture 13"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76621" y="341761"/>
            <a:ext cx="3234329" cy="1077031"/>
          </a:xfrm>
          <a:prstGeom prst="rect">
            <a:avLst/>
          </a:prstGeom>
        </p:spPr>
      </p:pic>
    </p:spTree>
    <p:extLst>
      <p:ext uri="{BB962C8B-B14F-4D97-AF65-F5344CB8AC3E}">
        <p14:creationId xmlns:p14="http://schemas.microsoft.com/office/powerpoint/2010/main" val="208225022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bwMode="black"/>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bwMode="black"/>
        <p:txBody>
          <a:bodyPr/>
          <a:lstStyle/>
          <a:p>
            <a:fld id="{824D5D47-1752-4D84-8BFB-C2F71A34C932}" type="datetime1">
              <a:rPr lang="en-US" smtClean="0"/>
              <a:t>4/19/2024</a:t>
            </a:fld>
            <a:endParaRPr lang="en-US" dirty="0"/>
          </a:p>
        </p:txBody>
      </p:sp>
      <p:sp>
        <p:nvSpPr>
          <p:cNvPr id="1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bwMode="black"/>
        <p:txBody>
          <a:bodyPr/>
          <a:lstStyle/>
          <a:p>
            <a:fld id="{7C198DD1-C477-482D-A126-3FBDD1778E48}"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0" name="Rectangle 9"/>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bwMode="auto">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bwMode="auto">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bwMode="black"/>
        <p:txBody>
          <a:bodyPr/>
          <a:lstStyle/>
          <a:p>
            <a:fld id="{9A198C9B-0587-4A1E-9E03-E4C9FE222F08}"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bwMode="black"/>
        <p:txBody>
          <a:bodyPr/>
          <a:lstStyle/>
          <a:p>
            <a:fld id="{5485A5BA-A5F9-4138-9E4B-FFD626F6437A}"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4/19/2024</a:t>
            </a:fld>
            <a:endParaRPr lang="en-US" dirty="0"/>
          </a:p>
        </p:txBody>
      </p:sp>
      <p:sp>
        <p:nvSpPr>
          <p:cNvPr id="12"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file:///C:\Users\arohrer\Desktop\ARC%20Meeting%20Washington%20DC%202024\ARC%20Annual%20Report%202023%20Final%20V1.pdf"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widcenter.org/structure-2/"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hyperlink" Target="https://widcenter.org/wid-3-0-suggested-implementation-procedur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idcenter.org/supported-activities/licenses/"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https://make.gov.powerapps.us/environments/e77a6d3c-b463-4c3a-b992-48de4f487e3e/hom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B83A2-FA65-23E6-4C19-284F1C78CC4A}"/>
              </a:ext>
            </a:extLst>
          </p:cNvPr>
          <p:cNvSpPr>
            <a:spLocks noGrp="1"/>
          </p:cNvSpPr>
          <p:nvPr>
            <p:ph type="ctrTitle"/>
          </p:nvPr>
        </p:nvSpPr>
        <p:spPr/>
        <p:txBody>
          <a:bodyPr/>
          <a:lstStyle/>
          <a:p>
            <a:r>
              <a:rPr lang="en-US" dirty="0"/>
              <a:t>ARC Updates</a:t>
            </a:r>
          </a:p>
        </p:txBody>
      </p:sp>
      <p:sp>
        <p:nvSpPr>
          <p:cNvPr id="3" name="Text Placeholder 2">
            <a:extLst>
              <a:ext uri="{FF2B5EF4-FFF2-40B4-BE49-F238E27FC236}">
                <a16:creationId xmlns:a16="http://schemas.microsoft.com/office/drawing/2014/main" id="{88E3CB8D-3199-A2FC-7287-2F526C5B1D7D}"/>
              </a:ext>
            </a:extLst>
          </p:cNvPr>
          <p:cNvSpPr>
            <a:spLocks noGrp="1"/>
          </p:cNvSpPr>
          <p:nvPr>
            <p:ph type="body" sz="quarter" idx="14"/>
          </p:nvPr>
        </p:nvSpPr>
        <p:spPr/>
        <p:txBody>
          <a:bodyPr/>
          <a:lstStyle/>
          <a:p>
            <a:r>
              <a:rPr lang="en-US" dirty="0"/>
              <a:t>Amanda Rohrer</a:t>
            </a:r>
          </a:p>
        </p:txBody>
      </p:sp>
      <p:sp>
        <p:nvSpPr>
          <p:cNvPr id="4" name="Date Placeholder 3">
            <a:extLst>
              <a:ext uri="{FF2B5EF4-FFF2-40B4-BE49-F238E27FC236}">
                <a16:creationId xmlns:a16="http://schemas.microsoft.com/office/drawing/2014/main" id="{7F9057FD-65CA-7AE0-0E97-C87684D24C7E}"/>
              </a:ext>
            </a:extLst>
          </p:cNvPr>
          <p:cNvSpPr>
            <a:spLocks noGrp="1"/>
          </p:cNvSpPr>
          <p:nvPr>
            <p:ph type="dt" sz="half" idx="15"/>
          </p:nvPr>
        </p:nvSpPr>
        <p:spPr/>
        <p:txBody>
          <a:bodyPr/>
          <a:lstStyle/>
          <a:p>
            <a:fld id="{D7ED242C-24FB-43A0-BCB6-43756FC812F6}" type="datetime1">
              <a:rPr lang="en-US" smtClean="0"/>
              <a:t>4/19/2024</a:t>
            </a:fld>
            <a:endParaRPr lang="en-US" dirty="0"/>
          </a:p>
        </p:txBody>
      </p:sp>
      <p:sp>
        <p:nvSpPr>
          <p:cNvPr id="6" name="Slide Number Placeholder 5">
            <a:extLst>
              <a:ext uri="{FF2B5EF4-FFF2-40B4-BE49-F238E27FC236}">
                <a16:creationId xmlns:a16="http://schemas.microsoft.com/office/drawing/2014/main" id="{520732F0-94B3-A88F-A2FC-A989A92215EC}"/>
              </a:ext>
            </a:extLst>
          </p:cNvPr>
          <p:cNvSpPr>
            <a:spLocks noGrp="1"/>
          </p:cNvSpPr>
          <p:nvPr>
            <p:ph type="sldNum" sz="quarter" idx="16"/>
          </p:nvPr>
        </p:nvSpPr>
        <p:spPr/>
        <p:txBody>
          <a:bodyPr/>
          <a:lstStyle/>
          <a:p>
            <a:fld id="{48F63A3B-78C7-47BE-AE5E-E10140E04643}" type="slidenum">
              <a:rPr lang="en-US" smtClean="0"/>
              <a:pPr/>
              <a:t>1</a:t>
            </a:fld>
            <a:endParaRPr lang="en-US" dirty="0"/>
          </a:p>
        </p:txBody>
      </p:sp>
    </p:spTree>
    <p:extLst>
      <p:ext uri="{BB962C8B-B14F-4D97-AF65-F5344CB8AC3E}">
        <p14:creationId xmlns:p14="http://schemas.microsoft.com/office/powerpoint/2010/main" val="208138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DAE1-CD58-D82B-A020-D8060DFCF25A}"/>
              </a:ext>
            </a:extLst>
          </p:cNvPr>
          <p:cNvSpPr>
            <a:spLocks noGrp="1"/>
          </p:cNvSpPr>
          <p:nvPr>
            <p:ph type="title"/>
          </p:nvPr>
        </p:nvSpPr>
        <p:spPr/>
        <p:txBody>
          <a:bodyPr/>
          <a:lstStyle/>
          <a:p>
            <a:r>
              <a:rPr lang="en-US" dirty="0"/>
              <a:t>Annual Report</a:t>
            </a:r>
          </a:p>
        </p:txBody>
      </p:sp>
      <p:sp>
        <p:nvSpPr>
          <p:cNvPr id="3" name="Content Placeholder 2">
            <a:extLst>
              <a:ext uri="{FF2B5EF4-FFF2-40B4-BE49-F238E27FC236}">
                <a16:creationId xmlns:a16="http://schemas.microsoft.com/office/drawing/2014/main" id="{82DB2AC0-F39B-6852-25EB-77A7EF1D5729}"/>
              </a:ext>
            </a:extLst>
          </p:cNvPr>
          <p:cNvSpPr>
            <a:spLocks noGrp="1"/>
          </p:cNvSpPr>
          <p:nvPr>
            <p:ph idx="1"/>
          </p:nvPr>
        </p:nvSpPr>
        <p:spPr/>
        <p:txBody>
          <a:bodyPr/>
          <a:lstStyle/>
          <a:p>
            <a:pPr marL="0" indent="0">
              <a:buNone/>
            </a:pPr>
            <a:r>
              <a:rPr lang="en-US" dirty="0">
                <a:hlinkClick r:id="rId2"/>
              </a:rPr>
              <a:t>Annual Report </a:t>
            </a:r>
            <a:r>
              <a:rPr lang="en-US" dirty="0"/>
              <a:t>is complete</a:t>
            </a:r>
          </a:p>
          <a:p>
            <a:r>
              <a:rPr lang="en-US" dirty="0"/>
              <a:t>Emphasis on projects</a:t>
            </a:r>
          </a:p>
          <a:p>
            <a:r>
              <a:rPr lang="en-US" dirty="0"/>
              <a:t>Will be shared with the group</a:t>
            </a:r>
          </a:p>
        </p:txBody>
      </p:sp>
      <p:sp>
        <p:nvSpPr>
          <p:cNvPr id="4" name="Date Placeholder 3">
            <a:extLst>
              <a:ext uri="{FF2B5EF4-FFF2-40B4-BE49-F238E27FC236}">
                <a16:creationId xmlns:a16="http://schemas.microsoft.com/office/drawing/2014/main" id="{E3BC9A0B-37DA-6AD1-321B-898BD0C47142}"/>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5" name="Footer Placeholder 4">
            <a:extLst>
              <a:ext uri="{FF2B5EF4-FFF2-40B4-BE49-F238E27FC236}">
                <a16:creationId xmlns:a16="http://schemas.microsoft.com/office/drawing/2014/main" id="{3295FDFF-3982-BC32-B7F1-00D5A439827B}"/>
              </a:ext>
            </a:extLst>
          </p:cNvPr>
          <p:cNvSpPr>
            <a:spLocks noGrp="1"/>
          </p:cNvSpPr>
          <p:nvPr>
            <p:ph type="ftr" sz="quarter" idx="3"/>
          </p:nvPr>
        </p:nvSpPr>
        <p:spPr/>
        <p:txBody>
          <a:body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a:extLst>
              <a:ext uri="{FF2B5EF4-FFF2-40B4-BE49-F238E27FC236}">
                <a16:creationId xmlns:a16="http://schemas.microsoft.com/office/drawing/2014/main" id="{F80FB783-4BB2-1267-42A4-4F9E4B353D03}"/>
              </a:ext>
            </a:extLst>
          </p:cNvPr>
          <p:cNvSpPr>
            <a:spLocks noGrp="1"/>
          </p:cNvSpPr>
          <p:nvPr>
            <p:ph type="sldNum" sz="quarter" idx="12"/>
          </p:nvPr>
        </p:nvSpPr>
        <p:spPr/>
        <p:txBody>
          <a:bodyPr/>
          <a:lstStyle/>
          <a:p>
            <a:fld id="{48F63A3B-78C7-47BE-AE5E-E10140E04643}" type="slidenum">
              <a:rPr lang="en-US" smtClean="0"/>
              <a:t>2</a:t>
            </a:fld>
            <a:endParaRPr lang="en-US" dirty="0"/>
          </a:p>
        </p:txBody>
      </p:sp>
    </p:spTree>
    <p:extLst>
      <p:ext uri="{BB962C8B-B14F-4D97-AF65-F5344CB8AC3E}">
        <p14:creationId xmlns:p14="http://schemas.microsoft.com/office/powerpoint/2010/main" val="323915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7FC09-CA94-5DD0-D336-B3E2DD765EE7}"/>
              </a:ext>
            </a:extLst>
          </p:cNvPr>
          <p:cNvSpPr>
            <a:spLocks noGrp="1"/>
          </p:cNvSpPr>
          <p:nvPr>
            <p:ph type="title"/>
          </p:nvPr>
        </p:nvSpPr>
        <p:spPr/>
        <p:txBody>
          <a:bodyPr/>
          <a:lstStyle/>
          <a:p>
            <a:r>
              <a:rPr lang="en-US" dirty="0"/>
              <a:t>Website</a:t>
            </a:r>
          </a:p>
        </p:txBody>
      </p:sp>
      <p:sp>
        <p:nvSpPr>
          <p:cNvPr id="3" name="Content Placeholder 2">
            <a:extLst>
              <a:ext uri="{FF2B5EF4-FFF2-40B4-BE49-F238E27FC236}">
                <a16:creationId xmlns:a16="http://schemas.microsoft.com/office/drawing/2014/main" id="{6193540C-4633-3D4B-3DF3-D2667D8FF9D3}"/>
              </a:ext>
            </a:extLst>
          </p:cNvPr>
          <p:cNvSpPr>
            <a:spLocks noGrp="1"/>
          </p:cNvSpPr>
          <p:nvPr>
            <p:ph idx="1"/>
          </p:nvPr>
        </p:nvSpPr>
        <p:spPr>
          <a:xfrm>
            <a:off x="322947" y="1610518"/>
            <a:ext cx="6181547" cy="4351338"/>
          </a:xfrm>
        </p:spPr>
        <p:txBody>
          <a:bodyPr>
            <a:normAutofit/>
          </a:bodyPr>
          <a:lstStyle/>
          <a:p>
            <a:pPr marL="0" indent="0">
              <a:buNone/>
            </a:pPr>
            <a:r>
              <a:rPr lang="en-US" dirty="0"/>
              <a:t>New file server structure</a:t>
            </a:r>
          </a:p>
          <a:p>
            <a:r>
              <a:rPr lang="en-US" dirty="0"/>
              <a:t>More stable and secure</a:t>
            </a:r>
          </a:p>
          <a:p>
            <a:r>
              <a:rPr lang="en-US" dirty="0"/>
              <a:t>Likely less expensive</a:t>
            </a:r>
          </a:p>
          <a:p>
            <a:r>
              <a:rPr lang="en-US" dirty="0"/>
              <a:t>Easier to maintain files</a:t>
            </a:r>
          </a:p>
          <a:p>
            <a:r>
              <a:rPr lang="en-US" dirty="0"/>
              <a:t>Some changes to dates and sort order</a:t>
            </a:r>
          </a:p>
          <a:p>
            <a:r>
              <a:rPr lang="en-US" dirty="0"/>
              <a:t>Still working out some things</a:t>
            </a:r>
          </a:p>
        </p:txBody>
      </p:sp>
      <p:sp>
        <p:nvSpPr>
          <p:cNvPr id="4" name="Date Placeholder 3">
            <a:extLst>
              <a:ext uri="{FF2B5EF4-FFF2-40B4-BE49-F238E27FC236}">
                <a16:creationId xmlns:a16="http://schemas.microsoft.com/office/drawing/2014/main" id="{2E63F6EF-945F-6022-31CB-4B495EABA35D}"/>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6" name="Slide Number Placeholder 5">
            <a:extLst>
              <a:ext uri="{FF2B5EF4-FFF2-40B4-BE49-F238E27FC236}">
                <a16:creationId xmlns:a16="http://schemas.microsoft.com/office/drawing/2014/main" id="{787E9D35-9F2B-F7EA-8FA2-4A99BACB3AD4}"/>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186355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7FC09-CA94-5DD0-D336-B3E2DD765EE7}"/>
              </a:ext>
            </a:extLst>
          </p:cNvPr>
          <p:cNvSpPr>
            <a:spLocks noGrp="1"/>
          </p:cNvSpPr>
          <p:nvPr>
            <p:ph type="title"/>
          </p:nvPr>
        </p:nvSpPr>
        <p:spPr/>
        <p:txBody>
          <a:bodyPr/>
          <a:lstStyle/>
          <a:p>
            <a:r>
              <a:rPr lang="en-US" dirty="0"/>
              <a:t>WID 3.0</a:t>
            </a:r>
          </a:p>
        </p:txBody>
      </p:sp>
      <p:sp>
        <p:nvSpPr>
          <p:cNvPr id="4" name="Date Placeholder 3">
            <a:extLst>
              <a:ext uri="{FF2B5EF4-FFF2-40B4-BE49-F238E27FC236}">
                <a16:creationId xmlns:a16="http://schemas.microsoft.com/office/drawing/2014/main" id="{2E63F6EF-945F-6022-31CB-4B495EABA35D}"/>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6" name="Slide Number Placeholder 5">
            <a:extLst>
              <a:ext uri="{FF2B5EF4-FFF2-40B4-BE49-F238E27FC236}">
                <a16:creationId xmlns:a16="http://schemas.microsoft.com/office/drawing/2014/main" id="{787E9D35-9F2B-F7EA-8FA2-4A99BACB3AD4}"/>
              </a:ext>
            </a:extLst>
          </p:cNvPr>
          <p:cNvSpPr>
            <a:spLocks noGrp="1"/>
          </p:cNvSpPr>
          <p:nvPr>
            <p:ph type="sldNum" sz="quarter" idx="12"/>
          </p:nvPr>
        </p:nvSpPr>
        <p:spPr/>
        <p:txBody>
          <a:bodyPr/>
          <a:lstStyle/>
          <a:p>
            <a:fld id="{48F63A3B-78C7-47BE-AE5E-E10140E04643}" type="slidenum">
              <a:rPr lang="en-US" smtClean="0"/>
              <a:t>4</a:t>
            </a:fld>
            <a:endParaRPr lang="en-US" dirty="0"/>
          </a:p>
        </p:txBody>
      </p:sp>
      <p:sp>
        <p:nvSpPr>
          <p:cNvPr id="9" name="Content Placeholder 8">
            <a:extLst>
              <a:ext uri="{FF2B5EF4-FFF2-40B4-BE49-F238E27FC236}">
                <a16:creationId xmlns:a16="http://schemas.microsoft.com/office/drawing/2014/main" id="{A89B0FDA-A9AE-13F2-FF25-0102D53AE395}"/>
              </a:ext>
            </a:extLst>
          </p:cNvPr>
          <p:cNvSpPr>
            <a:spLocks noGrp="1"/>
          </p:cNvSpPr>
          <p:nvPr>
            <p:ph idx="1"/>
          </p:nvPr>
        </p:nvSpPr>
        <p:spPr/>
        <p:txBody>
          <a:bodyPr>
            <a:normAutofit fontScale="92500" lnSpcReduction="20000"/>
          </a:bodyPr>
          <a:lstStyle/>
          <a:p>
            <a:pPr marL="0" indent="0">
              <a:buNone/>
            </a:pPr>
            <a:r>
              <a:rPr lang="en-US" dirty="0">
                <a:hlinkClick r:id="rId3"/>
              </a:rPr>
              <a:t>Structure</a:t>
            </a:r>
            <a:r>
              <a:rPr lang="en-US" dirty="0"/>
              <a:t> has been published</a:t>
            </a:r>
          </a:p>
          <a:p>
            <a:pPr marL="0" indent="0">
              <a:buNone/>
            </a:pPr>
            <a:r>
              <a:rPr lang="en-US" dirty="0">
                <a:hlinkClick r:id="rId4"/>
              </a:rPr>
              <a:t>Documentation</a:t>
            </a:r>
            <a:r>
              <a:rPr lang="en-US" dirty="0"/>
              <a:t> is posted</a:t>
            </a:r>
          </a:p>
          <a:p>
            <a:r>
              <a:rPr lang="en-US" dirty="0"/>
              <a:t>Compatibility and Application views</a:t>
            </a:r>
          </a:p>
          <a:p>
            <a:r>
              <a:rPr lang="en-US" dirty="0"/>
              <a:t>Scripts to create and migrate</a:t>
            </a:r>
          </a:p>
          <a:p>
            <a:r>
              <a:rPr lang="en-US" dirty="0"/>
              <a:t>Need to talk to BLS programs to ensure inputs are up to date</a:t>
            </a:r>
          </a:p>
          <a:p>
            <a:r>
              <a:rPr lang="en-US" dirty="0"/>
              <a:t>Main website documentation to come</a:t>
            </a:r>
          </a:p>
          <a:p>
            <a:pPr marL="0" indent="0">
              <a:buNone/>
            </a:pPr>
            <a:r>
              <a:rPr lang="en-US" dirty="0"/>
              <a:t>Testing or useful additions welcome!</a:t>
            </a:r>
          </a:p>
          <a:p>
            <a:pPr marL="0" indent="0">
              <a:buNone/>
            </a:pPr>
            <a:r>
              <a:rPr lang="en-US" dirty="0"/>
              <a:t> </a:t>
            </a:r>
          </a:p>
        </p:txBody>
      </p:sp>
    </p:spTree>
    <p:extLst>
      <p:ext uri="{BB962C8B-B14F-4D97-AF65-F5344CB8AC3E}">
        <p14:creationId xmlns:p14="http://schemas.microsoft.com/office/powerpoint/2010/main" val="2966875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7FC09-CA94-5DD0-D336-B3E2DD765EE7}"/>
              </a:ext>
            </a:extLst>
          </p:cNvPr>
          <p:cNvSpPr>
            <a:spLocks noGrp="1"/>
          </p:cNvSpPr>
          <p:nvPr>
            <p:ph type="title"/>
          </p:nvPr>
        </p:nvSpPr>
        <p:spPr/>
        <p:txBody>
          <a:bodyPr/>
          <a:lstStyle/>
          <a:p>
            <a:r>
              <a:rPr lang="en-US" dirty="0"/>
              <a:t>Occupational License Data</a:t>
            </a:r>
          </a:p>
        </p:txBody>
      </p:sp>
      <p:sp>
        <p:nvSpPr>
          <p:cNvPr id="3" name="Content Placeholder 2">
            <a:extLst>
              <a:ext uri="{FF2B5EF4-FFF2-40B4-BE49-F238E27FC236}">
                <a16:creationId xmlns:a16="http://schemas.microsoft.com/office/drawing/2014/main" id="{6193540C-4633-3D4B-3DF3-D2667D8FF9D3}"/>
              </a:ext>
            </a:extLst>
          </p:cNvPr>
          <p:cNvSpPr>
            <a:spLocks noGrp="1"/>
          </p:cNvSpPr>
          <p:nvPr>
            <p:ph idx="1"/>
          </p:nvPr>
        </p:nvSpPr>
        <p:spPr>
          <a:xfrm>
            <a:off x="838199" y="1825625"/>
            <a:ext cx="9889503" cy="4351338"/>
          </a:xfrm>
        </p:spPr>
        <p:txBody>
          <a:bodyPr>
            <a:normAutofit fontScale="85000" lnSpcReduction="20000"/>
          </a:bodyPr>
          <a:lstStyle/>
          <a:p>
            <a:pPr marL="0" indent="0">
              <a:buNone/>
            </a:pPr>
            <a:r>
              <a:rPr lang="en-US" dirty="0">
                <a:hlinkClick r:id="rId3"/>
              </a:rPr>
              <a:t>Documentation</a:t>
            </a:r>
            <a:endParaRPr lang="en-US" dirty="0"/>
          </a:p>
          <a:p>
            <a:r>
              <a:rPr lang="en-US" dirty="0"/>
              <a:t>Many licenses don’t fit neatly into an occupational code</a:t>
            </a:r>
          </a:p>
          <a:p>
            <a:r>
              <a:rPr lang="en-US" dirty="0"/>
              <a:t>Conceptual groupings both document how those situations are handled and make it easier to find patterns that would help jobseeker use</a:t>
            </a:r>
          </a:p>
          <a:p>
            <a:r>
              <a:rPr lang="en-US" dirty="0"/>
              <a:t>Groundwork for certifications/qualifications overlap</a:t>
            </a:r>
          </a:p>
          <a:p>
            <a:pPr marL="0" indent="0">
              <a:buNone/>
            </a:pPr>
            <a:r>
              <a:rPr lang="en-US" dirty="0">
                <a:hlinkClick r:id="rId4"/>
              </a:rPr>
              <a:t>App</a:t>
            </a:r>
            <a:endParaRPr lang="en-US" dirty="0"/>
          </a:p>
          <a:p>
            <a:r>
              <a:rPr lang="en-US" dirty="0"/>
              <a:t>Internal only, mostly for my review purposes</a:t>
            </a:r>
          </a:p>
          <a:p>
            <a:r>
              <a:rPr lang="en-US" dirty="0"/>
              <a:t>Potentially a way to more easily incorporate edits from COS</a:t>
            </a:r>
          </a:p>
          <a:p>
            <a:pPr marL="0" indent="0">
              <a:buNone/>
            </a:pPr>
            <a:r>
              <a:rPr lang="en-US" dirty="0"/>
              <a:t>Updated data coming soon</a:t>
            </a:r>
          </a:p>
        </p:txBody>
      </p:sp>
      <p:sp>
        <p:nvSpPr>
          <p:cNvPr id="4" name="Date Placeholder 3">
            <a:extLst>
              <a:ext uri="{FF2B5EF4-FFF2-40B4-BE49-F238E27FC236}">
                <a16:creationId xmlns:a16="http://schemas.microsoft.com/office/drawing/2014/main" id="{2E63F6EF-945F-6022-31CB-4B495EABA35D}"/>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6" name="Slide Number Placeholder 5">
            <a:extLst>
              <a:ext uri="{FF2B5EF4-FFF2-40B4-BE49-F238E27FC236}">
                <a16:creationId xmlns:a16="http://schemas.microsoft.com/office/drawing/2014/main" id="{787E9D35-9F2B-F7EA-8FA2-4A99BACB3AD4}"/>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2126860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242E7-573A-795E-88D8-2533F3A5C112}"/>
              </a:ext>
            </a:extLst>
          </p:cNvPr>
          <p:cNvSpPr>
            <a:spLocks noGrp="1"/>
          </p:cNvSpPr>
          <p:nvPr>
            <p:ph type="title"/>
          </p:nvPr>
        </p:nvSpPr>
        <p:spPr/>
        <p:txBody>
          <a:bodyPr/>
          <a:lstStyle/>
          <a:p>
            <a:r>
              <a:rPr lang="en-US" dirty="0" err="1"/>
              <a:t>DataAxle</a:t>
            </a:r>
            <a:r>
              <a:rPr lang="en-US" dirty="0"/>
              <a:t>: Employer Database</a:t>
            </a:r>
          </a:p>
        </p:txBody>
      </p:sp>
      <p:sp>
        <p:nvSpPr>
          <p:cNvPr id="3" name="Content Placeholder 2">
            <a:extLst>
              <a:ext uri="{FF2B5EF4-FFF2-40B4-BE49-F238E27FC236}">
                <a16:creationId xmlns:a16="http://schemas.microsoft.com/office/drawing/2014/main" id="{AC27F268-33D9-5444-E32A-B621C7A2E4C8}"/>
              </a:ext>
            </a:extLst>
          </p:cNvPr>
          <p:cNvSpPr>
            <a:spLocks noGrp="1"/>
          </p:cNvSpPr>
          <p:nvPr>
            <p:ph idx="1"/>
          </p:nvPr>
        </p:nvSpPr>
        <p:spPr>
          <a:xfrm>
            <a:off x="838200" y="1825625"/>
            <a:ext cx="9656928" cy="4351338"/>
          </a:xfrm>
        </p:spPr>
        <p:txBody>
          <a:bodyPr>
            <a:normAutofit/>
          </a:bodyPr>
          <a:lstStyle/>
          <a:p>
            <a:r>
              <a:rPr lang="en-US" dirty="0"/>
              <a:t>They sent us a list of 9 states that have no valid contact people</a:t>
            </a:r>
          </a:p>
          <a:p>
            <a:r>
              <a:rPr lang="en-US" dirty="0"/>
              <a:t>Updates – no major changes, but they’re doing some data quality improvements centered on employment counts and locations</a:t>
            </a:r>
          </a:p>
          <a:p>
            <a:r>
              <a:rPr lang="en-US" dirty="0"/>
              <a:t>New data was released in mid-March</a:t>
            </a:r>
          </a:p>
        </p:txBody>
      </p:sp>
      <p:sp>
        <p:nvSpPr>
          <p:cNvPr id="4" name="Date Placeholder 3">
            <a:extLst>
              <a:ext uri="{FF2B5EF4-FFF2-40B4-BE49-F238E27FC236}">
                <a16:creationId xmlns:a16="http://schemas.microsoft.com/office/drawing/2014/main" id="{2D6611A5-96F4-E520-6B76-F8F1074A9346}"/>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6" name="Slide Number Placeholder 5">
            <a:extLst>
              <a:ext uri="{FF2B5EF4-FFF2-40B4-BE49-F238E27FC236}">
                <a16:creationId xmlns:a16="http://schemas.microsoft.com/office/drawing/2014/main" id="{FEE58D18-57F0-CBA5-F3EE-65C2E5D09C6B}"/>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4032720060"/>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1a27f72-aaa3-479a-8056-4d1f482f6428" xsi:nil="true"/>
    <lcf76f155ced4ddcb4097134ff3c332f xmlns="11b35ced-cbbd-4bb6-a753-082a779fefc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FA8F766A8A5C4439D1F9E47463AE977" ma:contentTypeVersion="12" ma:contentTypeDescription="Create a new document." ma:contentTypeScope="" ma:versionID="c6eded261bb585ac884e3917fe6e4589">
  <xsd:schema xmlns:xsd="http://www.w3.org/2001/XMLSchema" xmlns:xs="http://www.w3.org/2001/XMLSchema" xmlns:p="http://schemas.microsoft.com/office/2006/metadata/properties" xmlns:ns2="11b35ced-cbbd-4bb6-a753-082a779fefc4" xmlns:ns3="91a27f72-aaa3-479a-8056-4d1f482f6428" targetNamespace="http://schemas.microsoft.com/office/2006/metadata/properties" ma:root="true" ma:fieldsID="68c8047b2e2cae5e4fdd5d2945075ea8" ns2:_="" ns3:_="">
    <xsd:import namespace="11b35ced-cbbd-4bb6-a753-082a779fefc4"/>
    <xsd:import namespace="91a27f72-aaa3-479a-8056-4d1f482f642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b35ced-cbbd-4bb6-a753-082a779fef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19cb8a3-2c43-49ff-bdd4-56a41dc47ca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a27f72-aaa3-479a-8056-4d1f482f642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7f6bc12-f1ad-477b-a311-a0c105f128e1}" ma:internalName="TaxCatchAll" ma:showField="CatchAllData" ma:web="91a27f72-aaa3-479a-8056-4d1f482f642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2.xml><?xml version="1.0" encoding="utf-8"?>
<ds:datastoreItem xmlns:ds="http://schemas.openxmlformats.org/officeDocument/2006/customXml" ds:itemID="{9678B604-9059-4F1C-B8E2-C96A71A964D2}">
  <ds:schemaRefs>
    <ds:schemaRef ds:uri="91a27f72-aaa3-479a-8056-4d1f482f6428"/>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11b35ced-cbbd-4bb6-a753-082a779fefc4"/>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6C1004E-2A3C-4C2C-8145-E19291CFCE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b35ced-cbbd-4bb6-a753-082a779fefc4"/>
    <ds:schemaRef ds:uri="91a27f72-aaa3-479a-8056-4d1f482f64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b14b046-24c4-4519-8f26-b89c2159828c}" enabled="0" method="" siteId="{eb14b046-24c4-4519-8f26-b89c2159828c}" removed="1"/>
</clbl:labelList>
</file>

<file path=docProps/app.xml><?xml version="1.0" encoding="utf-8"?>
<Properties xmlns="http://schemas.openxmlformats.org/officeDocument/2006/extended-properties" xmlns:vt="http://schemas.openxmlformats.org/officeDocument/2006/docPropsVTypes">
  <Template>MN.IT</Template>
  <TotalTime>35387</TotalTime>
  <Words>272</Words>
  <Application>Microsoft Office PowerPoint</Application>
  <PresentationFormat>Widescreen</PresentationFormat>
  <Paragraphs>53</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NeueHaasGroteskText Std</vt:lpstr>
      <vt:lpstr>MN.IT</vt:lpstr>
      <vt:lpstr>ARC Updates</vt:lpstr>
      <vt:lpstr>Annual Report</vt:lpstr>
      <vt:lpstr>Website</vt:lpstr>
      <vt:lpstr>WID 3.0</vt:lpstr>
      <vt:lpstr>Occupational License Data</vt:lpstr>
      <vt:lpstr>DataAxle: Employer Database</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Minnesota Sample PowerPoint Template</dc:title>
  <dc:subject>PowerPoint Template</dc:subject>
  <dc:creator>MN.IT Services Communications</dc:creator>
  <cp:keywords>PowerPoint, Template</cp:keywords>
  <dc:description>Version 1.1, Released 8-2016</dc:description>
  <cp:lastModifiedBy>Rohrer, Amanda (DEED)</cp:lastModifiedBy>
  <cp:revision>678</cp:revision>
  <cp:lastPrinted>2017-03-14T16:27:36Z</cp:lastPrinted>
  <dcterms:created xsi:type="dcterms:W3CDTF">2016-01-06T16:54:03Z</dcterms:created>
  <dcterms:modified xsi:type="dcterms:W3CDTF">2024-04-19T19:57:31Z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0x0101003FA8F766A8A5C4439D1F9E47463AE977</vt:lpwstr>
  </property>
  <property fmtid="{D5CDD505-2E9C-101B-9397-08002B2CF9AE}" pid="3" name="MediaServiceImageTags">
    <vt:lpwstr/>
  </property>
</Properties>
</file>