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4"/>
  </p:notesMasterIdLst>
  <p:sldIdLst>
    <p:sldId id="263" r:id="rId4"/>
    <p:sldId id="262" r:id="rId5"/>
    <p:sldId id="261" r:id="rId6"/>
    <p:sldId id="264" r:id="rId7"/>
    <p:sldId id="265" r:id="rId8"/>
    <p:sldId id="312" r:id="rId9"/>
    <p:sldId id="320" r:id="rId10"/>
    <p:sldId id="338" r:id="rId11"/>
    <p:sldId id="334" r:id="rId12"/>
    <p:sldId id="323" r:id="rId13"/>
    <p:sldId id="327" r:id="rId14"/>
    <p:sldId id="326" r:id="rId15"/>
    <p:sldId id="322" r:id="rId16"/>
    <p:sldId id="337" r:id="rId17"/>
    <p:sldId id="331" r:id="rId18"/>
    <p:sldId id="335" r:id="rId19"/>
    <p:sldId id="313" r:id="rId20"/>
    <p:sldId id="317" r:id="rId21"/>
    <p:sldId id="318" r:id="rId22"/>
    <p:sldId id="314" r:id="rId23"/>
    <p:sldId id="339" r:id="rId24"/>
    <p:sldId id="315" r:id="rId25"/>
    <p:sldId id="340" r:id="rId26"/>
    <p:sldId id="316" r:id="rId27"/>
    <p:sldId id="341" r:id="rId28"/>
    <p:sldId id="319" r:id="rId29"/>
    <p:sldId id="300" r:id="rId30"/>
    <p:sldId id="325" r:id="rId31"/>
    <p:sldId id="321" r:id="rId32"/>
    <p:sldId id="336" r:id="rId3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DFED23-2E12-4352-B764-B38969E227E1}">
          <p14:sldIdLst>
            <p14:sldId id="263"/>
            <p14:sldId id="262"/>
            <p14:sldId id="261"/>
            <p14:sldId id="264"/>
            <p14:sldId id="265"/>
            <p14:sldId id="312"/>
            <p14:sldId id="320"/>
            <p14:sldId id="338"/>
            <p14:sldId id="334"/>
            <p14:sldId id="323"/>
            <p14:sldId id="327"/>
            <p14:sldId id="326"/>
            <p14:sldId id="322"/>
          </p14:sldIdLst>
        </p14:section>
        <p14:section name="Untitled Section" id="{D090F657-448A-4514-9C15-D1BF34781B44}">
          <p14:sldIdLst>
            <p14:sldId id="337"/>
            <p14:sldId id="331"/>
            <p14:sldId id="335"/>
            <p14:sldId id="313"/>
            <p14:sldId id="317"/>
            <p14:sldId id="318"/>
            <p14:sldId id="314"/>
            <p14:sldId id="339"/>
            <p14:sldId id="315"/>
            <p14:sldId id="340"/>
            <p14:sldId id="316"/>
            <p14:sldId id="341"/>
            <p14:sldId id="319"/>
            <p14:sldId id="300"/>
            <p14:sldId id="325"/>
            <p14:sldId id="321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680"/>
    <a:srgbClr val="E9193A"/>
    <a:srgbClr val="039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 autoAdjust="0"/>
    <p:restoredTop sz="76222" autoAdjust="0"/>
  </p:normalViewPr>
  <p:slideViewPr>
    <p:cSldViewPr snapToGrid="0">
      <p:cViewPr varScale="1">
        <p:scale>
          <a:sx n="42" d="100"/>
          <a:sy n="42" d="100"/>
        </p:scale>
        <p:origin x="137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2A375A8-EC5B-401E-941C-F5C9AAA20A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4ACEA8E6-3543-4CAB-BDDD-61A81DD3B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2D85A7A9-C6EB-4B6D-9FE0-D43AE92C99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" name="Slide Image Placeholder 10">
            <a:extLst>
              <a:ext uri="{FF2B5EF4-FFF2-40B4-BE49-F238E27FC236}">
                <a16:creationId xmlns:a16="http://schemas.microsoft.com/office/drawing/2014/main" id="{5BCF4361-44D1-4584-9878-35E3E3A28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2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we’ll offer new categorical filters </a:t>
            </a:r>
          </a:p>
          <a:p>
            <a:endParaRPr lang="en-US" dirty="0"/>
          </a:p>
          <a:p>
            <a:r>
              <a:rPr lang="en-US" dirty="0"/>
              <a:t>You could think of the categorical ones as having a limited # of buckets.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Production, daily</a:t>
            </a:r>
          </a:p>
          <a:p>
            <a:endParaRPr lang="en-US" dirty="0"/>
          </a:p>
          <a:p>
            <a:r>
              <a:rPr lang="en-US" dirty="0"/>
              <a:t>The AI models stay the same, but the data that runs through them changes daily. </a:t>
            </a:r>
          </a:p>
          <a:p>
            <a:endParaRPr lang="en-US" dirty="0"/>
          </a:p>
          <a:p>
            <a:r>
              <a:rPr lang="en-US" dirty="0"/>
              <a:t>[Talk through the diagram]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3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Prodigy to identify the labels a/k/a text strings that are values for each of six “entities”</a:t>
            </a:r>
          </a:p>
          <a:p>
            <a:endParaRPr lang="en-US" dirty="0"/>
          </a:p>
          <a:p>
            <a:r>
              <a:rPr lang="en-US" dirty="0"/>
              <a:t>When they show up in Job Finder, or in jobs API, we call them “properties” or “fields”.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77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 descriptions say things like …</a:t>
            </a:r>
          </a:p>
          <a:p>
            <a:r>
              <a:rPr lang="en-US" dirty="0"/>
              <a:t>Meanwhile, JF will offer filters with categories. </a:t>
            </a:r>
          </a:p>
          <a:p>
            <a:r>
              <a:rPr lang="en-US" dirty="0"/>
              <a:t>… so we have to </a:t>
            </a:r>
          </a:p>
          <a:p>
            <a:pPr marL="235572" indent="-235572">
              <a:buAutoNum type="arabicPeriod"/>
            </a:pPr>
            <a:r>
              <a:rPr lang="en-US" dirty="0"/>
              <a:t>Recognize the label that discusses each entity, </a:t>
            </a:r>
          </a:p>
          <a:p>
            <a:pPr marL="235572" indent="-235572">
              <a:buAutoNum type="arabicPeriod"/>
            </a:pPr>
            <a:r>
              <a:rPr lang="en-US" dirty="0"/>
              <a:t>Then assign the corresponding classification</a:t>
            </a:r>
          </a:p>
          <a:p>
            <a:pPr marL="235572" indent="-235572">
              <a:buAutoNum type="arabicPeriod"/>
            </a:pPr>
            <a:endParaRPr lang="en-US" dirty="0"/>
          </a:p>
          <a:p>
            <a:r>
              <a:rPr lang="en-US" dirty="0"/>
              <a:t>During the training process, we manually connect each label with the appropriate classification. </a:t>
            </a:r>
          </a:p>
          <a:p>
            <a:r>
              <a:rPr lang="en-US" dirty="0"/>
              <a:t>Then when we run the model, the model can make the assignment auto-magically.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6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dirty="0"/>
              <a:t>Development stage of the process; this process doesn’t go on ad infinitum, but only until we have models fit for production. 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r>
              <a:rPr lang="en-US" dirty="0"/>
              <a:t>This is not an “exploded” version of the other process; it’s a little different. 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r>
              <a:rPr lang="en-US" dirty="0"/>
              <a:t>[talk through the model]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r>
              <a:rPr lang="en-US" dirty="0"/>
              <a:t>Prodigy watches what you do, learns from your input to improve annotation going forward.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9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interface we’ll use to identify false positives, A/K/A negative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5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24"/>
              </a:spcAft>
            </a:pPr>
            <a:endParaRPr lang="en-US" sz="1900" dirty="0">
              <a:latin typeface="Calibri" panose="020F0502020204030204" pitchFamily="34" charset="0"/>
            </a:endParaRPr>
          </a:p>
          <a:p>
            <a:r>
              <a:rPr lang="en-US" dirty="0"/>
              <a:t>API v2 Initial launch:  August 2024. 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No additional properties or filters, yet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but a better search, and 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better performance and reliability 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ANY QUESTIONS?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02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THIS NEW DATA?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LTF has long offered a window to IPEDS training data. From US Dept of Ed. </a:t>
            </a: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IPEDS data is accredited (mainly academic), with some reach into workforce training. 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WIOA funds workforce trainings, mainly shorter-term, mainly not academic. </a:t>
            </a:r>
            <a:b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 recently collected this data from all the states and started making it available. </a:t>
            </a:r>
          </a:p>
          <a:p>
            <a:pPr defTabSz="960193">
              <a:defRPr/>
            </a:pPr>
            <a:endParaRPr lang="en-US" sz="1100" dirty="0"/>
          </a:p>
          <a:p>
            <a:pPr defTabSz="960193">
              <a:defRPr/>
            </a:pPr>
            <a:r>
              <a:rPr lang="en-US" sz="1100" dirty="0"/>
              <a:t>SCOPE of the data:  all programs that have been </a:t>
            </a:r>
            <a:r>
              <a:rPr lang="en-US" sz="1100" b="1" dirty="0"/>
              <a:t>approved for any WIOA participant</a:t>
            </a:r>
            <a:r>
              <a:rPr lang="en-US" sz="1100" dirty="0"/>
              <a:t>, in any state. </a:t>
            </a:r>
          </a:p>
          <a:p>
            <a:pPr defTabSz="960193">
              <a:defRPr/>
            </a:pPr>
            <a:r>
              <a:rPr lang="en-US" sz="1100" dirty="0"/>
              <a:t>Some states cull (from prior years), others don’t. </a:t>
            </a: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data is mainly about workforce trainings, with some reach into accredited, academic-oriented training.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4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Data is from the US DOL ETA, WIOA staff measuring and monitoring performance. </a:t>
            </a:r>
          </a:p>
          <a:p>
            <a:pPr defTabSz="960193">
              <a:defRPr/>
            </a:pPr>
            <a:r>
              <a:rPr lang="en-US" baseline="0" dirty="0"/>
              <a:t>States are required to report data back, as a requirement of receiving the funding. This is administrative data. </a:t>
            </a:r>
          </a:p>
          <a:p>
            <a:pPr defTabSz="960193">
              <a:defRPr/>
            </a:pPr>
            <a:endParaRPr lang="en-US" baseline="0" dirty="0"/>
          </a:p>
          <a:p>
            <a:pPr defTabSz="960193">
              <a:defRPr/>
            </a:pPr>
            <a:r>
              <a:rPr lang="en-US" baseline="0" dirty="0"/>
              <a:t>This user interface is available.  Users can search for trainings.  We’ve been working together with this group as partners for a couple years. We’re syndicating this data in a different context. We’re opening up additional possibilities for this data, to help more people find trainings.</a:t>
            </a:r>
          </a:p>
          <a:p>
            <a:pPr defTabSz="960193">
              <a:defRPr/>
            </a:pPr>
            <a:endParaRPr lang="en-US" baseline="0" dirty="0"/>
          </a:p>
          <a:p>
            <a:pPr defTabSz="960193">
              <a:defRPr/>
            </a:pPr>
            <a:r>
              <a:rPr lang="en-US" baseline="0" dirty="0"/>
              <a:t>They provide fresh training data to COS every year.</a:t>
            </a:r>
          </a:p>
          <a:p>
            <a:pPr defTabSz="960193">
              <a:defRPr/>
            </a:pPr>
            <a:endParaRPr lang="en-US" baseline="0" dirty="0"/>
          </a:p>
          <a:p>
            <a:pPr marL="176679" indent="-176679" defTabSz="960193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defTabSz="960193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4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From here, you could download the data yourself. </a:t>
            </a:r>
          </a:p>
          <a:p>
            <a:pPr marL="176679" indent="-176679" defTabSz="960193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defTabSz="960193">
              <a:defRPr/>
            </a:pPr>
            <a:r>
              <a:rPr lang="en-US" baseline="0" dirty="0"/>
              <a:t>OVERLAP with IPEDS:  yes, there’s some. It’s substantial. We’re not especially concerned. </a:t>
            </a:r>
          </a:p>
          <a:p>
            <a:pPr defTabSz="960193">
              <a:defRPr/>
            </a:pPr>
            <a:endParaRPr lang="en-US" baseline="0" dirty="0"/>
          </a:p>
          <a:p>
            <a:pPr defTabSz="960193">
              <a:defRPr/>
            </a:pPr>
            <a:r>
              <a:rPr lang="en-US" baseline="0" dirty="0"/>
              <a:t>QUALITY:  it’s an emerging dataset. Not highly controlled.  But very valuable and promising nonetheless. Say:  things are misspelled, missing, not controlled values. </a:t>
            </a:r>
          </a:p>
          <a:p>
            <a:pPr defTabSz="960193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Introduce self and title, history in relevance to audience</a:t>
            </a:r>
          </a:p>
          <a:p>
            <a:endParaRPr lang="en-US" dirty="0"/>
          </a:p>
          <a:p>
            <a:r>
              <a:rPr lang="en-US" dirty="0"/>
              <a:t>** Add photo of self or hobby/interest to add personal touch and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03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dirty="0"/>
              <a:t>WHY DOES COS want this data?</a:t>
            </a:r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data is on target for COS intended audience; Many COS users seek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WF level trainings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aren’t in IPEDS. Examples:   Microsoft applications or truck-driving vs nursing or economics</a:t>
            </a:r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data is interesting not only to people eligible for funding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many other COS users as well. </a:t>
            </a:r>
            <a:endParaRPr lang="en-US" dirty="0"/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(only a small % of users qualify for DOL funding), </a:t>
            </a:r>
          </a:p>
          <a:p>
            <a:pPr>
              <a:lnSpc>
                <a:spcPct val="107000"/>
              </a:lnSpc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/>
              <a:t>WHAT WILL COS DO?</a:t>
            </a:r>
          </a:p>
          <a:p>
            <a:pPr defTabSz="960193">
              <a:defRPr/>
            </a:pPr>
            <a:r>
              <a:rPr lang="en-US" dirty="0"/>
              <a:t>The Local Training Finder tool shows trainings from both sources, integrated. </a:t>
            </a:r>
          </a:p>
          <a:p>
            <a:pPr defTabSz="960193"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user interface, one tool for all users. </a:t>
            </a:r>
          </a:p>
          <a:p>
            <a:pPr defTabSz="960193">
              <a:defRPr/>
            </a:pPr>
            <a:endParaRPr lang="en-US" baseline="0" dirty="0"/>
          </a:p>
          <a:p>
            <a:r>
              <a:rPr lang="en-US" dirty="0"/>
              <a:t>HOW did we bring the disparate data together in one interface? </a:t>
            </a:r>
          </a:p>
          <a:p>
            <a:r>
              <a:rPr lang="en-US" dirty="0"/>
              <a:t>Key elements in common: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Providers, locations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Training name (using CIP taxonomy, classification of instructional programs)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Level / award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Some challenges aligning the data: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Provider names … we couldn’t be sure. Not reconciled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Level, we made informed guesses, based on credential, ETP outcome, and lengths</a:t>
            </a:r>
          </a:p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Format is different. IPEDS is about indicating all-online, doesn’t recognize hybrid. 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Use CIP as the training program name; In ETP, changed 2010 CIP codes to use the 2020 CIP</a:t>
            </a:r>
          </a:p>
          <a:p>
            <a:pPr>
              <a:lnSpc>
                <a:spcPct val="107000"/>
              </a:lnSpc>
              <a:spcAft>
                <a:spcPts val="824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vs IPEDS, different fields:</a:t>
            </a:r>
          </a:p>
          <a:p>
            <a:pPr marL="176679" indent="-176679">
              <a:lnSpc>
                <a:spcPct val="107000"/>
              </a:lnSpc>
              <a:spcAft>
                <a:spcPts val="824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data that’s in ETP but not IPEDS. Name of program. Outcome. Credential (free-form). Description. </a:t>
            </a:r>
          </a:p>
          <a:p>
            <a:pPr marL="176679" indent="-176679">
              <a:lnSpc>
                <a:spcPct val="107000"/>
              </a:lnSpc>
              <a:spcAft>
                <a:spcPts val="824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Provider data that’s in IPEDS but not ETP. Type. URLs. Enrollment. </a:t>
            </a:r>
          </a:p>
          <a:p>
            <a:pPr defTabSz="960193">
              <a:defRPr/>
            </a:pPr>
            <a:endParaRPr lang="en-US" baseline="0" dirty="0"/>
          </a:p>
          <a:p>
            <a:pPr defTabSz="960193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5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dirty="0"/>
              <a:t>WHY DOES COS want this data?</a:t>
            </a:r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data is on target for COS intended audience; Many COS users seek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WF level trainings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aren’t in IPEDS. Examples:   Microsoft applications or truck-driving vs nursing or economics</a:t>
            </a:r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data is interesting not only to people eligible for funding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many other COS users as well. </a:t>
            </a:r>
            <a:endParaRPr lang="en-US" dirty="0"/>
          </a:p>
          <a:p>
            <a:pPr>
              <a:lnSpc>
                <a:spcPct val="107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(only a small % of users qualify for DOL funding), </a:t>
            </a:r>
          </a:p>
          <a:p>
            <a:pPr>
              <a:lnSpc>
                <a:spcPct val="107000"/>
              </a:lnSpc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/>
              <a:t>WHAT WILL COS DO?</a:t>
            </a:r>
          </a:p>
          <a:p>
            <a:pPr defTabSz="960193">
              <a:defRPr/>
            </a:pPr>
            <a:r>
              <a:rPr lang="en-US" dirty="0"/>
              <a:t>The Local Training Finder tool shows trainings from both sources, integrated. </a:t>
            </a:r>
          </a:p>
          <a:p>
            <a:pPr defTabSz="960193"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user interface, one tool for all users. </a:t>
            </a:r>
          </a:p>
          <a:p>
            <a:pPr defTabSz="960193">
              <a:defRPr/>
            </a:pPr>
            <a:endParaRPr lang="en-US" baseline="0" dirty="0"/>
          </a:p>
          <a:p>
            <a:r>
              <a:rPr lang="en-US" dirty="0"/>
              <a:t>HOW did we bring the disparate data together in one interface? </a:t>
            </a:r>
          </a:p>
          <a:p>
            <a:r>
              <a:rPr lang="en-US" dirty="0"/>
              <a:t>Key elements in common: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Providers, locations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Training name (using CIP taxonomy, classification of instructional programs)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Level / award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Some challenges aligning the data: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Provider names … we couldn’t be sure. Not reconciled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Level, we made informed guesses, based on credential, ETP outcome, and lengths</a:t>
            </a:r>
          </a:p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Format is different. IPEDS is about indicating all-online, doesn’t recognize hybrid. </a:t>
            </a:r>
          </a:p>
          <a:p>
            <a:pPr defTabSz="942289">
              <a:lnSpc>
                <a:spcPct val="107000"/>
              </a:lnSpc>
              <a:spcAft>
                <a:spcPts val="824"/>
              </a:spcAft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Use CIP as the training program name; In ETP, changed 2010 CIP codes to use the 2020 CIP</a:t>
            </a:r>
          </a:p>
          <a:p>
            <a:pPr>
              <a:lnSpc>
                <a:spcPct val="107000"/>
              </a:lnSpc>
              <a:spcAft>
                <a:spcPts val="824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vs IPEDS, different fields:</a:t>
            </a:r>
          </a:p>
          <a:p>
            <a:pPr marL="176679" indent="-176679">
              <a:lnSpc>
                <a:spcPct val="107000"/>
              </a:lnSpc>
              <a:spcAft>
                <a:spcPts val="824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data that’s in ETP but not IPEDS. Name of program. Outcome. Credential (free-form). Description. </a:t>
            </a:r>
          </a:p>
          <a:p>
            <a:pPr marL="176679" indent="-176679">
              <a:lnSpc>
                <a:spcPct val="107000"/>
              </a:lnSpc>
              <a:spcAft>
                <a:spcPts val="824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Provider data that’s in IPEDS but not ETP. Type. URLs. Enrollment. </a:t>
            </a:r>
          </a:p>
          <a:p>
            <a:pPr defTabSz="960193">
              <a:defRPr/>
            </a:pPr>
            <a:endParaRPr lang="en-US" baseline="0" dirty="0"/>
          </a:p>
          <a:p>
            <a:pPr defTabSz="960193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8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Details of an IPEDS program, available now. </a:t>
            </a:r>
          </a:p>
          <a:p>
            <a:pPr defTabSz="960193">
              <a:defRPr/>
            </a:pPr>
            <a:r>
              <a:rPr lang="en-US" baseline="0" dirty="0"/>
              <a:t>IPEDS is mainly about institutions, and so IPEDS data on programs is a little skinny. </a:t>
            </a:r>
          </a:p>
          <a:p>
            <a:pPr defTabSz="960193">
              <a:defRPr/>
            </a:pPr>
            <a:r>
              <a:rPr lang="en-US" baseline="0" dirty="0"/>
              <a:t>Remote vs hybrid vs in-person – coming soon. </a:t>
            </a:r>
          </a:p>
          <a:p>
            <a:pPr marL="176679" indent="-176679" defTabSz="960193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66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Details of an IPEDS program, available now. </a:t>
            </a:r>
          </a:p>
          <a:p>
            <a:pPr defTabSz="960193">
              <a:defRPr/>
            </a:pPr>
            <a:r>
              <a:rPr lang="en-US" baseline="0" dirty="0"/>
              <a:t>IPEDS is mainly about institutions, and so IPEDS data on programs is a little skinny. </a:t>
            </a:r>
          </a:p>
          <a:p>
            <a:pPr defTabSz="960193">
              <a:defRPr/>
            </a:pPr>
            <a:r>
              <a:rPr lang="en-US" baseline="0" dirty="0"/>
              <a:t>Remote vs hybrid vs in-person – coming soon. </a:t>
            </a:r>
          </a:p>
          <a:p>
            <a:pPr marL="176679" indent="-176679" defTabSz="960193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87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Details of an IPEDS program, available now. </a:t>
            </a:r>
          </a:p>
          <a:p>
            <a:pPr defTabSz="960193">
              <a:defRPr/>
            </a:pPr>
            <a:r>
              <a:rPr lang="en-US" baseline="0" dirty="0"/>
              <a:t>IPEDS is mainly about institutions, and so IPEDS data on programs is a little skinny. 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 plans: </a:t>
            </a:r>
          </a:p>
          <a:p>
            <a:pPr marL="765610" lvl="1" indent="-294465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LTF:  summer</a:t>
            </a:r>
          </a:p>
          <a:p>
            <a:pPr marL="765610" lvl="1" indent="-294465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download:  forthcoming COS training download of the ETP data. </a:t>
            </a:r>
          </a:p>
          <a:p>
            <a:pPr marL="765610" lvl="1" indent="-294465">
              <a:lnSpc>
                <a:spcPct val="107000"/>
              </a:lnSpc>
              <a:spcAft>
                <a:spcPts val="824"/>
              </a:spcAft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API: COS current training API (IPEDS only) vs future (mixed)</a:t>
            </a:r>
          </a:p>
          <a:p>
            <a:pPr marL="765610" lvl="1" indent="-294465">
              <a:lnSpc>
                <a:spcPct val="107000"/>
              </a:lnSpc>
              <a:spcAft>
                <a:spcPts val="824"/>
              </a:spcAft>
              <a:buFont typeface="+mj-lt"/>
              <a:buAutoNum type="alphaLcPeriod"/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Hopes for the future: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Reconcile providers, programs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provider URLs leave a lot to be desired; they’re mainly for programs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provider types could align w IPEDS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and Performance data – a lot is missing from both sets of data. </a:t>
            </a:r>
          </a:p>
          <a:p>
            <a:pPr marL="471145" lvl="1">
              <a:lnSpc>
                <a:spcPct val="107000"/>
              </a:lnSpc>
              <a:spcAft>
                <a:spcPts val="824"/>
              </a:spcAft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40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93">
              <a:defRPr/>
            </a:pPr>
            <a:r>
              <a:rPr lang="en-US" baseline="0" dirty="0"/>
              <a:t>Details of an IPEDS program, available now. </a:t>
            </a:r>
          </a:p>
          <a:p>
            <a:pPr defTabSz="960193">
              <a:defRPr/>
            </a:pPr>
            <a:r>
              <a:rPr lang="en-US" baseline="0" dirty="0"/>
              <a:t>IPEDS is mainly about institutions, and so IPEDS data on programs is a little skinny. 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 plans: </a:t>
            </a:r>
          </a:p>
          <a:p>
            <a:pPr marL="765610" lvl="1" indent="-294465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LTF:  summer</a:t>
            </a:r>
          </a:p>
          <a:p>
            <a:pPr marL="765610" lvl="1" indent="-294465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download:  forthcoming COS training download of the ETP data. </a:t>
            </a:r>
          </a:p>
          <a:p>
            <a:pPr marL="765610" lvl="1" indent="-294465">
              <a:lnSpc>
                <a:spcPct val="107000"/>
              </a:lnSpc>
              <a:spcAft>
                <a:spcPts val="824"/>
              </a:spcAft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API: COS current training API (IPEDS only) vs future (mixed)</a:t>
            </a:r>
          </a:p>
          <a:p>
            <a:pPr marL="765610" lvl="1" indent="-294465">
              <a:lnSpc>
                <a:spcPct val="107000"/>
              </a:lnSpc>
              <a:spcAft>
                <a:spcPts val="824"/>
              </a:spcAft>
              <a:buFont typeface="+mj-lt"/>
              <a:buAutoNum type="alphaLcPeriod"/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Hopes for the future: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Reconcile providers, programs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provider URLs leave a lot to be desired; they’re mainly for programs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ETP provider types could align w IPEDS</a:t>
            </a:r>
          </a:p>
          <a:p>
            <a:pPr marL="353358" indent="-353358">
              <a:lnSpc>
                <a:spcPct val="107000"/>
              </a:lnSpc>
              <a:buFont typeface="+mj-lt"/>
              <a:buAutoNum type="alphaLcPeriod"/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and Performance data – a lot is missing from both sets of data. </a:t>
            </a:r>
          </a:p>
          <a:p>
            <a:pPr marL="471145" lvl="1">
              <a:lnSpc>
                <a:spcPct val="107000"/>
              </a:lnSpc>
              <a:spcAft>
                <a:spcPts val="824"/>
              </a:spcAft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3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Plans – read the slide</a:t>
            </a:r>
          </a:p>
          <a:p>
            <a:endParaRPr lang="en-US" dirty="0"/>
          </a:p>
          <a:p>
            <a:r>
              <a:rPr lang="en-US" dirty="0"/>
              <a:t>QUESTIONS?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31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ask any questions or give us recommendations.</a:t>
            </a:r>
          </a:p>
          <a:p>
            <a:endParaRPr lang="en-US" dirty="0"/>
          </a:p>
          <a:p>
            <a:r>
              <a:rPr lang="en-US" dirty="0"/>
              <a:t>Message us! We monitor emails and Social Media daily.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1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production, the AI will produce additional properties for jobs,</a:t>
            </a:r>
          </a:p>
          <a:p>
            <a:r>
              <a:rPr lang="en-US" dirty="0"/>
              <a:t>And then those properties will be available through both JF and API</a:t>
            </a:r>
          </a:p>
          <a:p>
            <a:endParaRPr lang="en-US" dirty="0"/>
          </a:p>
          <a:p>
            <a:r>
              <a:rPr lang="en-US" dirty="0"/>
              <a:t>The NER model recognizes entities, recognizes which text in a job description tells us about education requirements, which tells us about shift, etc. </a:t>
            </a:r>
          </a:p>
          <a:p>
            <a:endParaRPr lang="en-US" dirty="0"/>
          </a:p>
          <a:p>
            <a:r>
              <a:rPr lang="en-US" dirty="0"/>
              <a:t>The 3 Classification models take the labels for these properties: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Education level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Experience level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Shift</a:t>
            </a:r>
          </a:p>
          <a:p>
            <a:r>
              <a:rPr lang="en-US" dirty="0"/>
              <a:t>And takes the extra step of assigning a classification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7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Today we’re </a:t>
            </a:r>
            <a:r>
              <a:rPr lang="en-US" dirty="0" err="1"/>
              <a:t>gonna</a:t>
            </a:r>
            <a:r>
              <a:rPr lang="en-US" dirty="0"/>
              <a:t> cover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CareerOneStop IS your source for career exploration,</a:t>
            </a:r>
            <a:r>
              <a:rPr lang="en-US" b="1" baseline="0" dirty="0"/>
              <a:t> training, and jobs</a:t>
            </a:r>
            <a:endParaRPr lang="en-US" b="1" dirty="0"/>
          </a:p>
          <a:p>
            <a:pPr eaLnBrk="1" hangingPunct="1"/>
            <a:endParaRPr lang="en-US" b="1" dirty="0"/>
          </a:p>
          <a:p>
            <a:pPr defTabSz="942289">
              <a:defRPr/>
            </a:pPr>
            <a:r>
              <a:rPr lang="en-US" dirty="0">
                <a:latin typeface="Tahoma" charset="0"/>
              </a:rPr>
              <a:t>We are a national website offering </a:t>
            </a:r>
            <a:r>
              <a:rPr lang="en-US" dirty="0"/>
              <a:t>career resources and workforce information to job seekers, students, businesses, and workforce professionals.  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r>
              <a:rPr lang="en-US" dirty="0"/>
              <a:t>CareerOneStop contains a set of online tools that integrate economic and workforce development activities and support talent development and success. </a:t>
            </a:r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r>
              <a:rPr lang="en-US" dirty="0"/>
              <a:t>Our site is </a:t>
            </a:r>
            <a:r>
              <a:rPr lang="en-US" b="1" dirty="0"/>
              <a:t>responsive</a:t>
            </a:r>
            <a:r>
              <a:rPr lang="en-US" dirty="0"/>
              <a:t>, so will work on a variety of electronic devices and the entire site can be translated in </a:t>
            </a:r>
            <a:r>
              <a:rPr lang="en-US" b="1" dirty="0"/>
              <a:t>Spanish</a:t>
            </a:r>
            <a:r>
              <a:rPr lang="en-US" dirty="0"/>
              <a:t> by clicking on the upper right corner globe icon of any page.</a:t>
            </a:r>
          </a:p>
          <a:p>
            <a:endParaRPr lang="en-US" dirty="0"/>
          </a:p>
          <a:p>
            <a:r>
              <a:rPr lang="en-US" dirty="0"/>
              <a:t>Bill will provide some historical perspective. Long-term partnership with NLX. We listen to our users, intermediaries and counselors.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6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Here are some key features of CareerOneStop to keep in mind:</a:t>
            </a:r>
          </a:p>
          <a:p>
            <a:pPr eaLnBrk="1" hangingPunct="1"/>
            <a:endParaRPr lang="en-US" b="1" dirty="0"/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#1 – We are Trustworthy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Sponsored by the U.S. Department of Labor Education &amp; Training Administration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Bring quality data and reliable resources together into one creditable system 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sz="19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National scope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Serve all 50 states and US territories (can search and filter by local, state, &amp; national levels) 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Resources are 100% FREE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Absolutely No cost to users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Have no user account requirements (have user account functionality to save information, but account is NEVER required to access information)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No advertisements or popups while using the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 to use AI to improve Job Search.</a:t>
            </a:r>
          </a:p>
          <a:p>
            <a:endParaRPr lang="en-US" dirty="0"/>
          </a:p>
          <a:p>
            <a:pPr defTabSz="942289">
              <a:defRPr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 What does AI get us?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searching!   Some cool new features will be enabled by AI-enhanced data.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2289">
              <a:lnSpc>
                <a:spcPct val="107000"/>
              </a:lnSpc>
              <a:defRPr/>
            </a:pPr>
            <a:r>
              <a:rPr lang="en-US" sz="1100" dirty="0">
                <a:latin typeface="Calibri" panose="020F0502020204030204" pitchFamily="34" charset="0"/>
              </a:rPr>
              <a:t>Simple KW search has serious limitations. 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24"/>
              </a:spcAft>
            </a:pPr>
            <a:r>
              <a:rPr lang="en-US" sz="1100" dirty="0">
                <a:latin typeface="Calibri" panose="020F0502020204030204" pitchFamily="34" charset="0"/>
              </a:rPr>
              <a:t>There’s no standard format/structure or vocabulary used in job postings, as provided to D.E. by employers.</a:t>
            </a:r>
          </a:p>
          <a:p>
            <a:pPr>
              <a:spcAft>
                <a:spcPts val="824"/>
              </a:spcAft>
            </a:pPr>
            <a:r>
              <a:rPr lang="en-US" sz="1100" dirty="0">
                <a:latin typeface="Calibri" panose="020F0502020204030204" pitchFamily="34" charset="0"/>
              </a:rPr>
              <a:t>the challenge is too complex and dynamic for solutions like </a:t>
            </a:r>
            <a:r>
              <a:rPr lang="en-US" sz="1100" dirty="0" err="1">
                <a:latin typeface="Calibri" panose="020F0502020204030204" pitchFamily="34" charset="0"/>
              </a:rPr>
              <a:t>RegEx</a:t>
            </a:r>
            <a:endParaRPr lang="en-US" sz="1100" dirty="0">
              <a:latin typeface="Calibri" panose="020F0502020204030204" pitchFamily="34" charset="0"/>
            </a:endParaRPr>
          </a:p>
          <a:p>
            <a:pPr>
              <a:spcAft>
                <a:spcPts val="824"/>
              </a:spcAft>
            </a:pPr>
            <a:r>
              <a:rPr lang="en-US" sz="1100" dirty="0">
                <a:latin typeface="Calibri" panose="020F0502020204030204" pitchFamily="34" charset="0"/>
              </a:rPr>
              <a:t>Implied knowledge goes into postings.  </a:t>
            </a:r>
          </a:p>
          <a:p>
            <a:pPr>
              <a:spcAft>
                <a:spcPts val="824"/>
              </a:spcAft>
            </a:pPr>
            <a:r>
              <a:rPr lang="en-US" sz="1100" dirty="0">
                <a:latin typeface="Calibri" panose="020F0502020204030204" pitchFamily="34" charset="0"/>
              </a:rPr>
              <a:t>AI allows us to restore and amplify context that’s currently not available thru simple KW-based job search. Example:  BSN </a:t>
            </a:r>
          </a:p>
          <a:p>
            <a:pPr>
              <a:lnSpc>
                <a:spcPct val="107000"/>
              </a:lnSpc>
            </a:pPr>
            <a:endParaRPr lang="en-US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mockup shows plans for Job Finder. This is a results page. </a:t>
            </a: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Note the new structured data in the job posting listed on the right, among search results</a:t>
            </a: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Note filters on the left – I’ll show some new filters in a minute.</a:t>
            </a:r>
          </a:p>
          <a:p>
            <a:pPr>
              <a:lnSpc>
                <a:spcPct val="107000"/>
              </a:lnSpc>
            </a:pP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32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24"/>
              </a:spcAft>
            </a:pPr>
            <a:endParaRPr lang="en-US" sz="19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2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job will have values for up to 6 new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electronics, different, screenshot&#10;&#10;Description automatically generated">
            <a:extLst>
              <a:ext uri="{FF2B5EF4-FFF2-40B4-BE49-F238E27FC236}">
                <a16:creationId xmlns:a16="http://schemas.microsoft.com/office/drawing/2014/main" id="{D87A752C-6760-47FD-9CBE-A4B99CCDC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2A56D4-9013-499E-8B38-F5139D351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889250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549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S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8262819-EAD7-4250-9198-67B4147C5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19177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DC26EF1-A140-4F83-BD51-18D06D9F48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8A6D31-EF0C-48A1-A696-562B363134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57316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H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E2717-6646-486C-A205-5FF6DEEF8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45056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A85830-E764-4AC3-9F19-C6EC59B29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3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5A0DDB4-9780-4721-B72D-7653DA276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7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9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29E97B2-9CA1-425F-8C07-B80442EBF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45058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D22F4E7-E237-4624-B291-2074153A0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1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6D4CE04-6514-4D5F-8123-0CC982722C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5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6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844A14-9744-4C42-BF74-7273D36CB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35C601-07A5-47AB-A0E3-0AB17591A3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9489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AEBE698-1633-41B1-979B-E3E0A5E53D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56400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BF96A4-8645-4874-918C-3AE00294F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8565" y="4807909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85608FA-24D8-4016-972B-433F12674E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4956" y="4795838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DFE5F4-DAA5-45B3-925E-7ADE2B46A6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847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085DC68-8C00-4C67-A600-6A6518FB14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495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3B74A-C991-497B-BFD9-C5AE848573DA}"/>
              </a:ext>
            </a:extLst>
          </p:cNvPr>
          <p:cNvSpPr txBox="1"/>
          <p:nvPr userDrawn="1"/>
        </p:nvSpPr>
        <p:spPr>
          <a:xfrm>
            <a:off x="853441" y="525557"/>
            <a:ext cx="8633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356103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5FD46A-CAB1-43BC-97EE-843601283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0DA5E-7489-40F7-8D80-70B854E48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864" y="295456"/>
            <a:ext cx="2647406" cy="79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A08415-56A0-4100-8662-2FF8DEE568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1384300"/>
            <a:ext cx="2222500" cy="4886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2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Brief overview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Questions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BD9A59F-6D26-452D-98BD-523CAF86A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70" y="1306285"/>
            <a:ext cx="7878976" cy="44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3417C4-0DB9-4A1D-91C2-1FA1B2BD9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4327A8-D331-48AA-A989-128610D95B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384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8130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500478-A22E-469F-94A8-5ABFB71E8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AF2471-9F21-480F-901A-7259F3148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-4108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6EBD64FD-A0EF-4728-87DE-6FD67354A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25B436-81BC-4258-9C4D-7FBB0B470A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B0DFA-7FFB-4D7F-9970-B035D738E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495" b="1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9AFA337-4138-4981-917C-F42BBF35B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483808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604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A35195-8A7B-4339-8879-3241B7D03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"/>
          <a:stretch/>
        </p:blipFill>
        <p:spPr>
          <a:xfrm>
            <a:off x="1354" y="-1"/>
            <a:ext cx="12189291" cy="685800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835609-4212-4A59-A060-D540FA23AB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43794" y="0"/>
            <a:ext cx="9046851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B872A2-E47F-4500-B1EE-3A800C7C5C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2700338"/>
            <a:ext cx="2159317" cy="2986087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870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1A0BCA8D-EDCE-48F6-8049-5BE25F82D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19177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1B31D1C-67D6-4BA3-A57E-22376AAAF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85F3FA-BFD9-47E3-BA9F-8CEF0646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8690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B4C73D53-E600-4187-8A99-D963938D9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36430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E580E22-54CA-4854-A6E0-B0CBC3190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6741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088F59F-80AD-4329-839F-E8C7A797EB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0063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1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5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D4B5C-A055-4CF6-913D-3E0DC3E0A8EE}"/>
              </a:ext>
            </a:extLst>
          </p:cNvPr>
          <p:cNvSpPr txBox="1"/>
          <p:nvPr/>
        </p:nvSpPr>
        <p:spPr>
          <a:xfrm>
            <a:off x="1959429" y="3117669"/>
            <a:ext cx="368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Plans to improve search for jobs and trainings</a:t>
            </a:r>
          </a:p>
        </p:txBody>
      </p:sp>
    </p:spTree>
    <p:extLst>
      <p:ext uri="{BB962C8B-B14F-4D97-AF65-F5344CB8AC3E}">
        <p14:creationId xmlns:p14="http://schemas.microsoft.com/office/powerpoint/2010/main" val="114863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9161BE-4D79-6CBF-F162-1C127B049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A.I.-enhanced Job Finder, proposed new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4D3F9-FC43-BF28-6B3B-D83AFA100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76" y="977464"/>
            <a:ext cx="3131389" cy="565892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538CA7-A04A-C402-0D31-D2ADE67B6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1325"/>
              </p:ext>
            </p:extLst>
          </p:nvPr>
        </p:nvGraphicFramePr>
        <p:xfrm>
          <a:off x="4761470" y="1181363"/>
          <a:ext cx="6950856" cy="4214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427">
                  <a:extLst>
                    <a:ext uri="{9D8B030D-6E8A-4147-A177-3AD203B41FA5}">
                      <a16:colId xmlns:a16="http://schemas.microsoft.com/office/drawing/2014/main" val="2155486314"/>
                    </a:ext>
                  </a:extLst>
                </a:gridCol>
                <a:gridCol w="3562429">
                  <a:extLst>
                    <a:ext uri="{9D8B030D-6E8A-4147-A177-3AD203B41FA5}">
                      <a16:colId xmlns:a16="http://schemas.microsoft.com/office/drawing/2014/main" val="3025592184"/>
                    </a:ext>
                  </a:extLst>
                </a:gridCol>
              </a:tblGrid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New derived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Filter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26273"/>
                  </a:ext>
                </a:extLst>
              </a:tr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Education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Categorical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492662"/>
                  </a:ext>
                </a:extLst>
              </a:tr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Experience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Categorical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342789"/>
                  </a:ext>
                </a:extLst>
              </a:tr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Categorical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323139"/>
                  </a:ext>
                </a:extLst>
              </a:tr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Full-time / part-time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96194"/>
                  </a:ext>
                </a:extLst>
              </a:tr>
              <a:tr h="545484">
                <a:tc>
                  <a:txBody>
                    <a:bodyPr/>
                    <a:lstStyle/>
                    <a:p>
                      <a:r>
                        <a:rPr lang="en-US" sz="2000" dirty="0"/>
                        <a:t>Wages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 filter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607560"/>
                  </a:ext>
                </a:extLst>
              </a:tr>
              <a:tr h="941519">
                <a:tc>
                  <a:txBody>
                    <a:bodyPr/>
                    <a:lstStyle/>
                    <a:p>
                      <a:r>
                        <a:rPr lang="en-US" sz="2000" dirty="0"/>
                        <a:t>Remote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Not new, but 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77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63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492B06A-84F4-2882-344D-2E625CA57708}"/>
              </a:ext>
            </a:extLst>
          </p:cNvPr>
          <p:cNvCxnSpPr>
            <a:cxnSpLocks/>
          </p:cNvCxnSpPr>
          <p:nvPr/>
        </p:nvCxnSpPr>
        <p:spPr>
          <a:xfrm flipV="1">
            <a:off x="3120703" y="3025216"/>
            <a:ext cx="5902360" cy="21714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48E18C3-8705-51BF-DD08-70BBC99E4F8A}"/>
              </a:ext>
            </a:extLst>
          </p:cNvPr>
          <p:cNvCxnSpPr>
            <a:cxnSpLocks/>
          </p:cNvCxnSpPr>
          <p:nvPr/>
        </p:nvCxnSpPr>
        <p:spPr>
          <a:xfrm>
            <a:off x="3120704" y="3785841"/>
            <a:ext cx="5902359" cy="1327249"/>
          </a:xfrm>
          <a:prstGeom prst="curvedConnector3">
            <a:avLst>
              <a:gd name="adj1" fmla="val 18749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BA0C30-2AF9-DBEC-B9DD-67AEA4537144}"/>
              </a:ext>
            </a:extLst>
          </p:cNvPr>
          <p:cNvSpPr/>
          <p:nvPr/>
        </p:nvSpPr>
        <p:spPr>
          <a:xfrm>
            <a:off x="8909109" y="1426128"/>
            <a:ext cx="2363728" cy="4320331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AB6B14-45A0-37FE-2249-08DE4C944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data, AI model in production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D2FD9C-5AC6-C68A-3B8E-6CDBD38F1179}"/>
              </a:ext>
            </a:extLst>
          </p:cNvPr>
          <p:cNvSpPr/>
          <p:nvPr/>
        </p:nvSpPr>
        <p:spPr>
          <a:xfrm>
            <a:off x="984884" y="1490372"/>
            <a:ext cx="2135820" cy="1168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NLX jobs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XML format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D6056-D101-8A56-3D0F-3DEE4E937359}"/>
              </a:ext>
            </a:extLst>
          </p:cNvPr>
          <p:cNvSpPr/>
          <p:nvPr/>
        </p:nvSpPr>
        <p:spPr>
          <a:xfrm>
            <a:off x="984884" y="2894942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Pre-Process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Tool: .NET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Produces: jobs in JSON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96B4C9-B8EA-C4AD-3C78-06141C006F15}"/>
              </a:ext>
            </a:extLst>
          </p:cNvPr>
          <p:cNvSpPr/>
          <p:nvPr/>
        </p:nvSpPr>
        <p:spPr>
          <a:xfrm>
            <a:off x="9029766" y="1490373"/>
            <a:ext cx="2122414" cy="1168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Goal: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Enhanced data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Displayed publicly </a:t>
            </a:r>
            <a:r>
              <a:rPr lang="en-US" sz="1200" dirty="0">
                <a:solidFill>
                  <a:schemeClr val="tx1"/>
                </a:solidFill>
              </a:rPr>
              <a:t>via Job Finder &amp; API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52B852DB-B22C-6953-EC57-7AA3E42B4737}"/>
              </a:ext>
            </a:extLst>
          </p:cNvPr>
          <p:cNvSpPr/>
          <p:nvPr/>
        </p:nvSpPr>
        <p:spPr>
          <a:xfrm>
            <a:off x="5014074" y="5234222"/>
            <a:ext cx="2122415" cy="1266737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Additional properties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for each job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52295-DD3D-7039-B8C8-430A28064F2B}"/>
              </a:ext>
            </a:extLst>
          </p:cNvPr>
          <p:cNvSpPr/>
          <p:nvPr/>
        </p:nvSpPr>
        <p:spPr>
          <a:xfrm>
            <a:off x="9023063" y="2809193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CareerOneStop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Job Finder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5C8027-95EF-DE97-597C-0727CD42BA98}"/>
              </a:ext>
            </a:extLst>
          </p:cNvPr>
          <p:cNvSpPr/>
          <p:nvPr/>
        </p:nvSpPr>
        <p:spPr>
          <a:xfrm>
            <a:off x="9023063" y="4318998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CareerOneStop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Jobs API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A7534C-CD0B-85D5-05AA-3EB60F4C7882}"/>
              </a:ext>
            </a:extLst>
          </p:cNvPr>
          <p:cNvGrpSpPr/>
          <p:nvPr/>
        </p:nvGrpSpPr>
        <p:grpSpPr>
          <a:xfrm>
            <a:off x="5007371" y="1493181"/>
            <a:ext cx="2135820" cy="1475298"/>
            <a:chOff x="4966601" y="1579894"/>
            <a:chExt cx="2135820" cy="14752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DD3EA6-6D57-4DB7-1012-0B5B941F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296862" y="1249633"/>
              <a:ext cx="1475298" cy="2135820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FE487B-9851-04DD-02FE-EB996F4D27B0}"/>
                </a:ext>
              </a:extLst>
            </p:cNvPr>
            <p:cNvSpPr/>
            <p:nvPr/>
          </p:nvSpPr>
          <p:spPr>
            <a:xfrm>
              <a:off x="5352176" y="1886392"/>
              <a:ext cx="1417740" cy="865197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A.I. model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(NER)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696228-81D7-40F2-5C60-F3AF742D3ECB}"/>
              </a:ext>
            </a:extLst>
          </p:cNvPr>
          <p:cNvGrpSpPr/>
          <p:nvPr/>
        </p:nvGrpSpPr>
        <p:grpSpPr>
          <a:xfrm>
            <a:off x="4843980" y="3194031"/>
            <a:ext cx="2462603" cy="1741144"/>
            <a:chOff x="4843980" y="3241329"/>
            <a:chExt cx="2462603" cy="17411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C5607D-8156-3D94-10E3-E7BCB20A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174241" y="2911068"/>
              <a:ext cx="1475298" cy="21358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5D8482-7B6A-67C5-8698-F6EC64360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338807" y="3022433"/>
              <a:ext cx="1475298" cy="21358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6C7C23-212A-7FED-56E5-46587FDF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501024" y="3176914"/>
              <a:ext cx="1475298" cy="2135820"/>
            </a:xfrm>
            <a:prstGeom prst="rect">
              <a:avLst/>
            </a:prstGeom>
          </p:spPr>
        </p:pic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B28B1AF3-3535-813A-B23F-8CE5EBA59CC1}"/>
                </a:ext>
              </a:extLst>
            </p:cNvPr>
            <p:cNvSpPr/>
            <p:nvPr/>
          </p:nvSpPr>
          <p:spPr>
            <a:xfrm>
              <a:off x="5523385" y="3813673"/>
              <a:ext cx="1487013" cy="865197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A.I. models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(Classification)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A15AF2-A9B8-5F1C-4CBA-CF553B9BE11E}"/>
              </a:ext>
            </a:extLst>
          </p:cNvPr>
          <p:cNvCxnSpPr>
            <a:stCxn id="4" idx="4"/>
            <a:endCxn id="5" idx="0"/>
          </p:cNvCxnSpPr>
          <p:nvPr/>
        </p:nvCxnSpPr>
        <p:spPr>
          <a:xfrm>
            <a:off x="2052794" y="2659172"/>
            <a:ext cx="1" cy="235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21123EA-A956-8320-1D62-5B8B7D9C7343}"/>
              </a:ext>
            </a:extLst>
          </p:cNvPr>
          <p:cNvCxnSpPr>
            <a:cxnSpLocks/>
            <a:stCxn id="9" idx="2"/>
            <a:endCxn id="10" idx="1"/>
          </p:cNvCxnSpPr>
          <p:nvPr/>
        </p:nvCxnSpPr>
        <p:spPr>
          <a:xfrm flipV="1">
            <a:off x="6978147" y="3393593"/>
            <a:ext cx="2044916" cy="247399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0BF71FE7-A20A-6E53-1239-D351B9132BA1}"/>
              </a:ext>
            </a:extLst>
          </p:cNvPr>
          <p:cNvCxnSpPr>
            <a:cxnSpLocks/>
            <a:stCxn id="9" idx="2"/>
          </p:cNvCxnSpPr>
          <p:nvPr/>
        </p:nvCxnSpPr>
        <p:spPr>
          <a:xfrm flipV="1">
            <a:off x="6978147" y="5265999"/>
            <a:ext cx="2044916" cy="60159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D29A32-AC01-1715-232F-1A243CB4F052}"/>
              </a:ext>
            </a:extLst>
          </p:cNvPr>
          <p:cNvCxnSpPr>
            <a:cxnSpLocks/>
          </p:cNvCxnSpPr>
          <p:nvPr/>
        </p:nvCxnSpPr>
        <p:spPr>
          <a:xfrm>
            <a:off x="6054309" y="2968479"/>
            <a:ext cx="1175" cy="360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DF4BAC9-B352-E0B1-CE39-ABCC164D2199}"/>
              </a:ext>
            </a:extLst>
          </p:cNvPr>
          <p:cNvCxnSpPr>
            <a:cxnSpLocks/>
          </p:cNvCxnSpPr>
          <p:nvPr/>
        </p:nvCxnSpPr>
        <p:spPr>
          <a:xfrm flipH="1">
            <a:off x="6034590" y="4935175"/>
            <a:ext cx="5049" cy="2990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6966B1E-A6AE-42B4-53AA-1D625B26B3E7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3120704" y="2230830"/>
            <a:ext cx="1886667" cy="9151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5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FE6D72-CB78-47E7-8F93-1984CEC3F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Named Entity Recognition (NER)?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1A6A9-8BE4-F7D7-3FA7-29B023D95D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1DE1A-DD86-3955-72B1-5068433D4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78"/>
          <a:stretch/>
        </p:blipFill>
        <p:spPr>
          <a:xfrm>
            <a:off x="919161" y="957316"/>
            <a:ext cx="10353675" cy="53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48182-7FEC-918F-F68F-464A0F3C2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Text Classification?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04DB5-4352-5305-9F0B-1A90AC1D17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BE686-2497-0385-954B-2433FDBCE731}"/>
              </a:ext>
            </a:extLst>
          </p:cNvPr>
          <p:cNvSpPr txBox="1">
            <a:spLocks/>
          </p:cNvSpPr>
          <p:nvPr/>
        </p:nvSpPr>
        <p:spPr>
          <a:xfrm>
            <a:off x="924263" y="997282"/>
            <a:ext cx="5342545" cy="46827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Job descriptions say things like: </a:t>
            </a:r>
          </a:p>
          <a:p>
            <a:r>
              <a:rPr lang="en-US" dirty="0"/>
              <a:t>1-3 months experience</a:t>
            </a:r>
          </a:p>
          <a:p>
            <a:r>
              <a:rPr lang="en-US" dirty="0"/>
              <a:t>1 year experience required</a:t>
            </a:r>
          </a:p>
          <a:p>
            <a:r>
              <a:rPr lang="en-US" dirty="0"/>
              <a:t>Has worked for minimum 1 year</a:t>
            </a:r>
          </a:p>
          <a:p>
            <a:r>
              <a:rPr lang="en-US" dirty="0"/>
              <a:t>Required: 1-2 years experience</a:t>
            </a:r>
          </a:p>
          <a:p>
            <a:r>
              <a:rPr lang="en-US" dirty="0"/>
              <a:t>Experience required: 1+ years</a:t>
            </a:r>
          </a:p>
          <a:p>
            <a:r>
              <a:rPr lang="en-US" dirty="0"/>
              <a:t>2-4 years experience</a:t>
            </a:r>
          </a:p>
          <a:p>
            <a:r>
              <a:rPr lang="en-US" dirty="0"/>
              <a:t>5-7 years experience</a:t>
            </a:r>
          </a:p>
          <a:p>
            <a:r>
              <a:rPr lang="en-US" dirty="0"/>
              <a:t>Entry level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788FD4C-FF0A-807F-71A3-81811BCA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58" y="1898241"/>
            <a:ext cx="5086993" cy="31793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AAD88-D42C-122F-B8FB-ADED7693EDA6}"/>
              </a:ext>
            </a:extLst>
          </p:cNvPr>
          <p:cNvSpPr txBox="1">
            <a:spLocks/>
          </p:cNvSpPr>
          <p:nvPr/>
        </p:nvSpPr>
        <p:spPr>
          <a:xfrm>
            <a:off x="6172202" y="99728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Job Finder will offer filters: </a:t>
            </a:r>
          </a:p>
        </p:txBody>
      </p:sp>
    </p:spTree>
    <p:extLst>
      <p:ext uri="{BB962C8B-B14F-4D97-AF65-F5344CB8AC3E}">
        <p14:creationId xmlns:p14="http://schemas.microsoft.com/office/powerpoint/2010/main" val="35415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B0411-1561-79E3-F828-09E00AFE2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data, training our A.I. models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FD32CB-8BCB-26AE-3725-3C53F90118AF}"/>
              </a:ext>
            </a:extLst>
          </p:cNvPr>
          <p:cNvSpPr/>
          <p:nvPr/>
        </p:nvSpPr>
        <p:spPr>
          <a:xfrm>
            <a:off x="9686075" y="1114063"/>
            <a:ext cx="1634919" cy="4585100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A6F8D6-4D7B-F77A-B4FB-985D47EE6897}"/>
              </a:ext>
            </a:extLst>
          </p:cNvPr>
          <p:cNvSpPr/>
          <p:nvPr/>
        </p:nvSpPr>
        <p:spPr>
          <a:xfrm>
            <a:off x="732638" y="1490372"/>
            <a:ext cx="1521833" cy="8271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NLX jobs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XML format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DFE624-A21C-F7EE-F34B-7422D2A5F23E}"/>
              </a:ext>
            </a:extLst>
          </p:cNvPr>
          <p:cNvSpPr/>
          <p:nvPr/>
        </p:nvSpPr>
        <p:spPr>
          <a:xfrm>
            <a:off x="732638" y="2887059"/>
            <a:ext cx="1521833" cy="8271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Pre-Process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Tool: .NET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Produces: jobs in JSON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0FD391-22A4-85CA-0B40-D96964BEC44E}"/>
              </a:ext>
            </a:extLst>
          </p:cNvPr>
          <p:cNvSpPr/>
          <p:nvPr/>
        </p:nvSpPr>
        <p:spPr>
          <a:xfrm>
            <a:off x="9727893" y="1529135"/>
            <a:ext cx="1545972" cy="82715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Products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(for internal use only):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C87196-29CB-7524-0A2C-E9B0A6B0F07C}"/>
              </a:ext>
            </a:extLst>
          </p:cNvPr>
          <p:cNvGrpSpPr/>
          <p:nvPr/>
        </p:nvGrpSpPr>
        <p:grpSpPr>
          <a:xfrm>
            <a:off x="3619759" y="3610852"/>
            <a:ext cx="1545971" cy="1068878"/>
            <a:chOff x="960745" y="3977993"/>
            <a:chExt cx="1545971" cy="10688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8EBF3B-1665-AEE6-0D8C-E126603B5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1199292" y="3739446"/>
              <a:ext cx="1068878" cy="1545971"/>
            </a:xfrm>
            <a:prstGeom prst="rect">
              <a:avLst/>
            </a:prstGeom>
          </p:spPr>
        </p:pic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C0CE632F-0A4E-63F6-7B0B-D12D4A3E35EF}"/>
                </a:ext>
              </a:extLst>
            </p:cNvPr>
            <p:cNvSpPr/>
            <p:nvPr/>
          </p:nvSpPr>
          <p:spPr>
            <a:xfrm>
              <a:off x="1145454" y="4199006"/>
              <a:ext cx="1113612" cy="626850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Candidate A.I. model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(NER)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09AC3E-3792-2D80-1388-9D18618AF067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1493555" y="2317531"/>
            <a:ext cx="0" cy="569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0A9AD0-B30C-0161-5F17-69D8069DBD92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4393198" y="2266930"/>
            <a:ext cx="0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BA3E13-5F97-39AF-D8B1-60AF7672E130}"/>
              </a:ext>
            </a:extLst>
          </p:cNvPr>
          <p:cNvGrpSpPr/>
          <p:nvPr/>
        </p:nvGrpSpPr>
        <p:grpSpPr>
          <a:xfrm>
            <a:off x="7022756" y="3506584"/>
            <a:ext cx="1795590" cy="1302731"/>
            <a:chOff x="900309" y="5367987"/>
            <a:chExt cx="1795590" cy="130273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F149595-DC7A-FF3F-BEA8-40E1F6744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1138856" y="5129440"/>
              <a:ext cx="1068878" cy="15459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43BE1CC-F6CB-D0D2-A6CD-9D2315D5C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1259724" y="5250308"/>
              <a:ext cx="1068878" cy="15459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8A29C79-555C-1855-7487-01C4F3FB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1388475" y="5363293"/>
              <a:ext cx="1068878" cy="1545971"/>
            </a:xfrm>
            <a:prstGeom prst="rect">
              <a:avLst/>
            </a:prstGeom>
          </p:spPr>
        </p:pic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6BBF50CD-E27D-7105-C3CF-B86D5C5B7A3F}"/>
                </a:ext>
              </a:extLst>
            </p:cNvPr>
            <p:cNvSpPr/>
            <p:nvPr/>
          </p:nvSpPr>
          <p:spPr>
            <a:xfrm>
              <a:off x="1345378" y="5810015"/>
              <a:ext cx="1113612" cy="626850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 Candidate A.I. models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(Classification)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23A1BAF-10AC-F790-2443-A4920172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983721" y="2321480"/>
            <a:ext cx="1068878" cy="1545971"/>
          </a:xfrm>
          <a:prstGeom prst="rect">
            <a:avLst/>
          </a:prstGeom>
        </p:spPr>
      </p:pic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5AF4294C-4B7F-3D17-BB96-E7C3DD4248BB}"/>
              </a:ext>
            </a:extLst>
          </p:cNvPr>
          <p:cNvSpPr/>
          <p:nvPr/>
        </p:nvSpPr>
        <p:spPr>
          <a:xfrm>
            <a:off x="9929883" y="2781040"/>
            <a:ext cx="1113612" cy="6268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NER model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Ready for 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B9050BA-6B4B-0CBF-6BE1-27943E781F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923285" y="3711474"/>
            <a:ext cx="1068878" cy="15459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79C18C-9A86-7726-A207-589A2E8EA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0044153" y="3832342"/>
            <a:ext cx="1068878" cy="15459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FF4A80-7857-1CE3-DD4F-9BE57C9A94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0172904" y="3945327"/>
            <a:ext cx="1068878" cy="1545971"/>
          </a:xfrm>
          <a:prstGeom prst="rect">
            <a:avLst/>
          </a:prstGeom>
        </p:spPr>
      </p:pic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BA50C06A-AA77-2CA1-A0A5-49FC47D4327A}"/>
              </a:ext>
            </a:extLst>
          </p:cNvPr>
          <p:cNvSpPr/>
          <p:nvPr/>
        </p:nvSpPr>
        <p:spPr>
          <a:xfrm>
            <a:off x="10040156" y="4392049"/>
            <a:ext cx="1349185" cy="6268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 Classification models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Ready for prod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2A300B8-BB72-6C45-FA97-8F3266A52BB5}"/>
              </a:ext>
            </a:extLst>
          </p:cNvPr>
          <p:cNvSpPr/>
          <p:nvPr/>
        </p:nvSpPr>
        <p:spPr>
          <a:xfrm>
            <a:off x="2843185" y="1104873"/>
            <a:ext cx="3019028" cy="5565845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B9A09C2-CB47-4F31-E462-DE8DF84D443E}"/>
              </a:ext>
            </a:extLst>
          </p:cNvPr>
          <p:cNvSpPr/>
          <p:nvPr/>
        </p:nvSpPr>
        <p:spPr>
          <a:xfrm>
            <a:off x="2828896" y="1091044"/>
            <a:ext cx="3033317" cy="4585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Recognize Values for Entities</a:t>
            </a:r>
          </a:p>
          <a:p>
            <a:pPr algn="ctr"/>
            <a:r>
              <a:rPr lang="en-US" sz="1000" dirty="0"/>
              <a:t>(NER model)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0CD5756-9412-E882-BF75-950295B478AE}"/>
              </a:ext>
            </a:extLst>
          </p:cNvPr>
          <p:cNvSpPr/>
          <p:nvPr/>
        </p:nvSpPr>
        <p:spPr>
          <a:xfrm>
            <a:off x="3260583" y="1631731"/>
            <a:ext cx="2265230" cy="635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Label entities </a:t>
            </a:r>
            <a:r>
              <a:rPr lang="en-US" sz="1000" dirty="0"/>
              <a:t>(a/k/a Annotate)</a:t>
            </a:r>
          </a:p>
          <a:p>
            <a:pPr algn="ctr"/>
            <a:r>
              <a:rPr lang="en-US" sz="1000" dirty="0"/>
              <a:t>Manual process</a:t>
            </a:r>
          </a:p>
          <a:p>
            <a:pPr algn="ctr"/>
            <a:r>
              <a:rPr lang="en-US" sz="1000" dirty="0"/>
              <a:t>Tool: Prodigy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9E4D620-C344-EAEF-ECDC-1C89BF0AEFE0}"/>
              </a:ext>
            </a:extLst>
          </p:cNvPr>
          <p:cNvSpPr/>
          <p:nvPr/>
        </p:nvSpPr>
        <p:spPr>
          <a:xfrm>
            <a:off x="3260582" y="2547103"/>
            <a:ext cx="2265231" cy="7835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Create NER Model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Automatic process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Tools: NLP libraries, </a:t>
            </a:r>
            <a:r>
              <a:rPr lang="en-US" sz="1000" dirty="0" err="1">
                <a:solidFill>
                  <a:schemeClr val="tx1"/>
                </a:solidFill>
              </a:rPr>
              <a:t>spaCy</a:t>
            </a:r>
            <a:r>
              <a:rPr lang="en-US" sz="1000" dirty="0">
                <a:solidFill>
                  <a:schemeClr val="tx1"/>
                </a:solidFill>
              </a:rPr>
              <a:t>, transformers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D5D2321-2432-C584-1529-DD803C51CEA5}"/>
              </a:ext>
            </a:extLst>
          </p:cNvPr>
          <p:cNvSpPr/>
          <p:nvPr/>
        </p:nvSpPr>
        <p:spPr>
          <a:xfrm>
            <a:off x="3260583" y="4959903"/>
            <a:ext cx="2265230" cy="635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Evaluate model</a:t>
            </a:r>
            <a:endParaRPr lang="en-US" sz="1000" dirty="0"/>
          </a:p>
          <a:p>
            <a:pPr algn="ctr"/>
            <a:r>
              <a:rPr lang="en-US" sz="1000" dirty="0"/>
              <a:t>by evaluating its output, manually </a:t>
            </a:r>
          </a:p>
          <a:p>
            <a:pPr algn="ctr"/>
            <a:r>
              <a:rPr lang="en-US" sz="1000" dirty="0"/>
              <a:t>Tools: Prodigy, </a:t>
            </a:r>
            <a:r>
              <a:rPr lang="en-US" sz="1000" dirty="0" err="1"/>
              <a:t>StreamLit</a:t>
            </a:r>
            <a:r>
              <a:rPr lang="en-US" sz="1000" dirty="0"/>
              <a:t>, </a:t>
            </a:r>
          </a:p>
          <a:p>
            <a:pPr algn="ctr"/>
            <a:r>
              <a:rPr lang="en-US" sz="1000" dirty="0"/>
              <a:t>and custom UI</a:t>
            </a:r>
          </a:p>
        </p:txBody>
      </p:sp>
      <p:sp>
        <p:nvSpPr>
          <p:cNvPr id="52" name="Flowchart: Decision 51">
            <a:extLst>
              <a:ext uri="{FF2B5EF4-FFF2-40B4-BE49-F238E27FC236}">
                <a16:creationId xmlns:a16="http://schemas.microsoft.com/office/drawing/2014/main" id="{40185DFB-BE3D-24B6-E23A-7C977E9F7684}"/>
              </a:ext>
            </a:extLst>
          </p:cNvPr>
          <p:cNvSpPr/>
          <p:nvPr/>
        </p:nvSpPr>
        <p:spPr>
          <a:xfrm>
            <a:off x="3640283" y="5875276"/>
            <a:ext cx="1485872" cy="730548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Good enough?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59EA4D1-1AE3-4823-8CB5-6235BCA7364B}"/>
              </a:ext>
            </a:extLst>
          </p:cNvPr>
          <p:cNvCxnSpPr>
            <a:cxnSpLocks/>
            <a:stCxn id="49" idx="2"/>
            <a:endCxn id="14" idx="1"/>
          </p:cNvCxnSpPr>
          <p:nvPr/>
        </p:nvCxnSpPr>
        <p:spPr>
          <a:xfrm flipH="1">
            <a:off x="4392745" y="3330679"/>
            <a:ext cx="453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33CDE90-440F-3F50-38C9-9256368D346B}"/>
              </a:ext>
            </a:extLst>
          </p:cNvPr>
          <p:cNvCxnSpPr>
            <a:cxnSpLocks/>
            <a:stCxn id="14" idx="3"/>
            <a:endCxn id="51" idx="0"/>
          </p:cNvCxnSpPr>
          <p:nvPr/>
        </p:nvCxnSpPr>
        <p:spPr>
          <a:xfrm>
            <a:off x="4392745" y="4679730"/>
            <a:ext cx="453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0B588BF-F599-CFC0-7A8D-2EA785CA045A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 flipH="1">
            <a:off x="4383219" y="5595102"/>
            <a:ext cx="9979" cy="280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FB1F9CF6-7668-5FB1-428F-96A32EC5A4B9}"/>
              </a:ext>
            </a:extLst>
          </p:cNvPr>
          <p:cNvCxnSpPr>
            <a:cxnSpLocks/>
            <a:stCxn id="52" idx="1"/>
            <a:endCxn id="48" idx="1"/>
          </p:cNvCxnSpPr>
          <p:nvPr/>
        </p:nvCxnSpPr>
        <p:spPr>
          <a:xfrm rot="10800000">
            <a:off x="3260583" y="1949332"/>
            <a:ext cx="379700" cy="4291219"/>
          </a:xfrm>
          <a:prstGeom prst="bentConnector3">
            <a:avLst>
              <a:gd name="adj1" fmla="val 16020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8D043D0-3995-2B72-E5CC-4FB1B7C2EF44}"/>
              </a:ext>
            </a:extLst>
          </p:cNvPr>
          <p:cNvSpPr/>
          <p:nvPr/>
        </p:nvSpPr>
        <p:spPr>
          <a:xfrm>
            <a:off x="3154693" y="6123530"/>
            <a:ext cx="360651" cy="23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No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7D8CBED-9FE7-2DD3-CCC0-7EC1E26F1E22}"/>
              </a:ext>
            </a:extLst>
          </p:cNvPr>
          <p:cNvCxnSpPr>
            <a:cxnSpLocks/>
            <a:stCxn id="76" idx="2"/>
            <a:endCxn id="77" idx="0"/>
          </p:cNvCxnSpPr>
          <p:nvPr/>
        </p:nvCxnSpPr>
        <p:spPr>
          <a:xfrm>
            <a:off x="7916836" y="2260984"/>
            <a:ext cx="0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06DDAD4-FA01-2155-7BA5-F39F26609366}"/>
              </a:ext>
            </a:extLst>
          </p:cNvPr>
          <p:cNvSpPr/>
          <p:nvPr/>
        </p:nvSpPr>
        <p:spPr>
          <a:xfrm>
            <a:off x="6366868" y="1098927"/>
            <a:ext cx="3019028" cy="5565845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52B9D4E-E58C-22F4-418E-C099770364CE}"/>
              </a:ext>
            </a:extLst>
          </p:cNvPr>
          <p:cNvSpPr/>
          <p:nvPr/>
        </p:nvSpPr>
        <p:spPr>
          <a:xfrm>
            <a:off x="6355865" y="1085098"/>
            <a:ext cx="3033317" cy="4645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Classify values</a:t>
            </a:r>
          </a:p>
          <a:p>
            <a:pPr algn="ctr"/>
            <a:r>
              <a:rPr lang="en-US" sz="1000" dirty="0"/>
              <a:t>(for 3 entities w/controlled vocab)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C975A45-3935-5CD7-D2F5-8854390330D7}"/>
              </a:ext>
            </a:extLst>
          </p:cNvPr>
          <p:cNvSpPr/>
          <p:nvPr/>
        </p:nvSpPr>
        <p:spPr>
          <a:xfrm>
            <a:off x="6784266" y="1625785"/>
            <a:ext cx="2265140" cy="635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Classify entity labels</a:t>
            </a:r>
            <a:endParaRPr lang="en-US" sz="1000" dirty="0"/>
          </a:p>
          <a:p>
            <a:pPr algn="ctr"/>
            <a:r>
              <a:rPr lang="en-US" sz="1000" dirty="0"/>
              <a:t>Manual process</a:t>
            </a:r>
          </a:p>
          <a:p>
            <a:pPr algn="ctr"/>
            <a:r>
              <a:rPr lang="en-US" sz="1000" dirty="0"/>
              <a:t>Tool: Prodigy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4AD9996-F27D-50DB-4D67-015847CB4473}"/>
              </a:ext>
            </a:extLst>
          </p:cNvPr>
          <p:cNvSpPr/>
          <p:nvPr/>
        </p:nvSpPr>
        <p:spPr>
          <a:xfrm>
            <a:off x="6784265" y="2541157"/>
            <a:ext cx="2265141" cy="7835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Create Classification Models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Automatic process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Tools: NLP libraries, </a:t>
            </a:r>
            <a:r>
              <a:rPr lang="en-US" sz="1000" dirty="0" err="1">
                <a:solidFill>
                  <a:schemeClr val="tx1"/>
                </a:solidFill>
              </a:rPr>
              <a:t>spaCy</a:t>
            </a:r>
            <a:r>
              <a:rPr lang="en-US" sz="1000" dirty="0">
                <a:solidFill>
                  <a:schemeClr val="tx1"/>
                </a:solidFill>
              </a:rPr>
              <a:t>, transformers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766B77B-F4F8-0F95-E1CE-355F671AB462}"/>
              </a:ext>
            </a:extLst>
          </p:cNvPr>
          <p:cNvSpPr/>
          <p:nvPr/>
        </p:nvSpPr>
        <p:spPr>
          <a:xfrm>
            <a:off x="6784266" y="4953957"/>
            <a:ext cx="2265140" cy="635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Evaluate models</a:t>
            </a:r>
            <a:endParaRPr lang="en-US" sz="1000" dirty="0"/>
          </a:p>
          <a:p>
            <a:pPr algn="ctr"/>
            <a:r>
              <a:rPr lang="en-US" sz="1000" dirty="0"/>
              <a:t>by evaluating its output, manually </a:t>
            </a:r>
          </a:p>
          <a:p>
            <a:pPr algn="ctr"/>
            <a:r>
              <a:rPr lang="en-US" sz="1000" dirty="0"/>
              <a:t>Tools: Prodigy, </a:t>
            </a:r>
            <a:r>
              <a:rPr lang="en-US" sz="1000" dirty="0" err="1"/>
              <a:t>StreamLit</a:t>
            </a:r>
            <a:r>
              <a:rPr lang="en-US" sz="1000" dirty="0"/>
              <a:t>, </a:t>
            </a:r>
          </a:p>
          <a:p>
            <a:pPr algn="ctr"/>
            <a:r>
              <a:rPr lang="en-US" sz="1000" dirty="0"/>
              <a:t>and custom UI</a:t>
            </a:r>
          </a:p>
        </p:txBody>
      </p:sp>
      <p:sp>
        <p:nvSpPr>
          <p:cNvPr id="79" name="Flowchart: Decision 78">
            <a:extLst>
              <a:ext uri="{FF2B5EF4-FFF2-40B4-BE49-F238E27FC236}">
                <a16:creationId xmlns:a16="http://schemas.microsoft.com/office/drawing/2014/main" id="{5205621C-FBB5-941F-9AF1-BF53629D4AB0}"/>
              </a:ext>
            </a:extLst>
          </p:cNvPr>
          <p:cNvSpPr/>
          <p:nvPr/>
        </p:nvSpPr>
        <p:spPr>
          <a:xfrm>
            <a:off x="7163966" y="5869330"/>
            <a:ext cx="1485872" cy="730548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Good enough?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E65F6C6-E3DE-5CC6-BA19-82DB65767E43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7887853" y="3324733"/>
            <a:ext cx="28983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A0F7C64-3981-1994-0730-B8BACB553DB7}"/>
              </a:ext>
            </a:extLst>
          </p:cNvPr>
          <p:cNvCxnSpPr>
            <a:cxnSpLocks/>
          </p:cNvCxnSpPr>
          <p:nvPr/>
        </p:nvCxnSpPr>
        <p:spPr>
          <a:xfrm>
            <a:off x="7896091" y="4673784"/>
            <a:ext cx="28983" cy="28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B696360-B117-7C67-E608-53DC10B3DBE2}"/>
              </a:ext>
            </a:extLst>
          </p:cNvPr>
          <p:cNvCxnSpPr>
            <a:cxnSpLocks/>
            <a:stCxn id="78" idx="2"/>
            <a:endCxn id="79" idx="0"/>
          </p:cNvCxnSpPr>
          <p:nvPr/>
        </p:nvCxnSpPr>
        <p:spPr>
          <a:xfrm flipH="1">
            <a:off x="7906902" y="5589156"/>
            <a:ext cx="9934" cy="280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C5F4B96C-C01B-2065-1E19-F3D8E3139765}"/>
              </a:ext>
            </a:extLst>
          </p:cNvPr>
          <p:cNvCxnSpPr>
            <a:cxnSpLocks/>
            <a:stCxn id="79" idx="1"/>
            <a:endCxn id="76" idx="1"/>
          </p:cNvCxnSpPr>
          <p:nvPr/>
        </p:nvCxnSpPr>
        <p:spPr>
          <a:xfrm rot="10800000">
            <a:off x="6784266" y="1943386"/>
            <a:ext cx="379700" cy="4291219"/>
          </a:xfrm>
          <a:prstGeom prst="bentConnector3">
            <a:avLst>
              <a:gd name="adj1" fmla="val 16020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F6371C44-4E9F-0332-3BFA-9B91398A29DB}"/>
              </a:ext>
            </a:extLst>
          </p:cNvPr>
          <p:cNvCxnSpPr>
            <a:cxnSpLocks/>
            <a:stCxn id="52" idx="3"/>
            <a:endCxn id="76" idx="1"/>
          </p:cNvCxnSpPr>
          <p:nvPr/>
        </p:nvCxnSpPr>
        <p:spPr>
          <a:xfrm flipV="1">
            <a:off x="5126155" y="1943385"/>
            <a:ext cx="1658111" cy="429716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ADFD0D4A-CE97-57DC-FC4A-61D1B730B665}"/>
              </a:ext>
            </a:extLst>
          </p:cNvPr>
          <p:cNvSpPr/>
          <p:nvPr/>
        </p:nvSpPr>
        <p:spPr>
          <a:xfrm>
            <a:off x="5308939" y="6123530"/>
            <a:ext cx="424037" cy="23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Yes</a:t>
            </a:r>
          </a:p>
        </p:txBody>
      </p: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8C2560A3-034E-B6CF-41CE-150A98CA9FD9}"/>
              </a:ext>
            </a:extLst>
          </p:cNvPr>
          <p:cNvCxnSpPr>
            <a:cxnSpLocks/>
            <a:stCxn id="8" idx="3"/>
            <a:endCxn id="47" idx="1"/>
          </p:cNvCxnSpPr>
          <p:nvPr/>
        </p:nvCxnSpPr>
        <p:spPr>
          <a:xfrm flipV="1">
            <a:off x="2254471" y="1320322"/>
            <a:ext cx="574425" cy="198031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DAAB0248-7637-6565-7BD7-289C0E2D9258}"/>
              </a:ext>
            </a:extLst>
          </p:cNvPr>
          <p:cNvCxnSpPr>
            <a:cxnSpLocks/>
            <a:stCxn id="47" idx="3"/>
            <a:endCxn id="75" idx="1"/>
          </p:cNvCxnSpPr>
          <p:nvPr/>
        </p:nvCxnSpPr>
        <p:spPr>
          <a:xfrm flipV="1">
            <a:off x="5862213" y="1317349"/>
            <a:ext cx="493652" cy="297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80C7F18-476D-CAA0-23C3-0493308865FD}"/>
              </a:ext>
            </a:extLst>
          </p:cNvPr>
          <p:cNvSpPr/>
          <p:nvPr/>
        </p:nvSpPr>
        <p:spPr>
          <a:xfrm>
            <a:off x="6679663" y="6123530"/>
            <a:ext cx="360651" cy="23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No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CE8B9DE3-60E7-EA63-6374-FB0FD7786285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363103" y="1373196"/>
            <a:ext cx="1137776" cy="15593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B94EC1-C406-240A-5324-7C96615BB192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8649838" y="5515166"/>
            <a:ext cx="900683" cy="719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75B96B-EF31-B9E8-9A9A-AE5DBF358344}"/>
              </a:ext>
            </a:extLst>
          </p:cNvPr>
          <p:cNvSpPr/>
          <p:nvPr/>
        </p:nvSpPr>
        <p:spPr>
          <a:xfrm>
            <a:off x="8817519" y="5848139"/>
            <a:ext cx="424037" cy="23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65547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13F017-8B72-6005-BAE1-891BAB9DF6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NER model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DAB92-46D0-0676-DE83-6BA01C7B5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5" y="957316"/>
            <a:ext cx="2676899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4FE48C-C031-A20D-9BBE-3DC352EC6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Deployment plans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90FE40-D833-1CF1-6FF2-B7D6ED41A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200429"/>
              </p:ext>
            </p:extLst>
          </p:nvPr>
        </p:nvGraphicFramePr>
        <p:xfrm>
          <a:off x="1099670" y="1365125"/>
          <a:ext cx="9926917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4543">
                  <a:extLst>
                    <a:ext uri="{9D8B030D-6E8A-4147-A177-3AD203B41FA5}">
                      <a16:colId xmlns:a16="http://schemas.microsoft.com/office/drawing/2014/main" val="3573513533"/>
                    </a:ext>
                  </a:extLst>
                </a:gridCol>
                <a:gridCol w="3912374">
                  <a:extLst>
                    <a:ext uri="{9D8B030D-6E8A-4147-A177-3AD203B41FA5}">
                      <a16:colId xmlns:a16="http://schemas.microsoft.com/office/drawing/2014/main" val="1911181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Deployment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2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Job Finder</a:t>
                      </a:r>
                    </a:p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/>
                        <a:t>tbd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77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API v2 extended with new properties and filters</a:t>
                      </a:r>
                    </a:p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1-2 months later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055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064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57787-F8B6-4239-9D1A-4681AA2450C0}"/>
              </a:ext>
            </a:extLst>
          </p:cNvPr>
          <p:cNvSpPr txBox="1"/>
          <p:nvPr/>
        </p:nvSpPr>
        <p:spPr>
          <a:xfrm>
            <a:off x="1087395" y="1124200"/>
            <a:ext cx="26567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Adding WF trainings to Training Finder</a:t>
            </a:r>
          </a:p>
        </p:txBody>
      </p:sp>
      <p:pic>
        <p:nvPicPr>
          <p:cNvPr id="8" name="Picture 7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D19015AA-12E1-43A4-8F66-57614198F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5" t="-16837" r="-8446" b="-18171"/>
          <a:stretch/>
        </p:blipFill>
        <p:spPr>
          <a:xfrm>
            <a:off x="3727163" y="33867"/>
            <a:ext cx="844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4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www.TrainingProviderResults.gov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A0B8EB5-8DAE-3730-4223-E26843D285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4317" b="14317"/>
          <a:stretch/>
        </p:blipFill>
        <p:spPr/>
      </p:pic>
    </p:spTree>
    <p:extLst>
      <p:ext uri="{BB962C8B-B14F-4D97-AF65-F5344CB8AC3E}">
        <p14:creationId xmlns:p14="http://schemas.microsoft.com/office/powerpoint/2010/main" val="353626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www.TrainingProviderResults.gov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2A6F99-971E-E630-8ABF-5366A0B064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1992A-818B-DA70-16B1-46C294BA7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821" y="3726503"/>
            <a:ext cx="4563112" cy="261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3F70CA-8614-B975-05A0-9AB96B7C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85" y="1017696"/>
            <a:ext cx="6175040" cy="35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DA779C2-6624-31F1-E5CB-3556EC7B58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361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993E6-E94E-400C-8FE9-FDEF629E61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Bill McMahon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7FD9A-5C36-4907-8D2C-796A145AD0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Jamie Buss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5491E4-38F0-4117-82B2-EDA43EAC27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8475" y="5227101"/>
            <a:ext cx="3951288" cy="357187"/>
          </a:xfrm>
        </p:spPr>
        <p:txBody>
          <a:bodyPr/>
          <a:lstStyle/>
          <a:p>
            <a:r>
              <a:rPr lang="en-US" dirty="0"/>
              <a:t>Content &amp; Data Manager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150F52-DFC7-4734-9F8E-2C0391F095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34956" y="5256692"/>
            <a:ext cx="3951288" cy="357187"/>
          </a:xfrm>
        </p:spPr>
        <p:txBody>
          <a:bodyPr/>
          <a:lstStyle/>
          <a:p>
            <a:r>
              <a:rPr lang="en-US" dirty="0"/>
              <a:t>Senior Business &amp; Data Analyst, XPAND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F3ADE-A62F-4F87-937E-7C0817ADA6E7}"/>
              </a:ext>
            </a:extLst>
          </p:cNvPr>
          <p:cNvSpPr txBox="1"/>
          <p:nvPr/>
        </p:nvSpPr>
        <p:spPr>
          <a:xfrm>
            <a:off x="509702" y="5956729"/>
            <a:ext cx="1122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Thank you for having us today!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D51EBD-FED9-9AA5-23BB-5CA417FAC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3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526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program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E5FF1-5446-86F0-A1B1-FFDC9F7D0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14767" r="22"/>
          <a:stretch/>
        </p:blipFill>
        <p:spPr bwMode="auto">
          <a:xfrm>
            <a:off x="919161" y="973749"/>
            <a:ext cx="8908580" cy="10054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3038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program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E5FF1-5446-86F0-A1B1-FFDC9F7D0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14767" r="22"/>
          <a:stretch/>
        </p:blipFill>
        <p:spPr bwMode="auto">
          <a:xfrm>
            <a:off x="925298" y="-2849548"/>
            <a:ext cx="8908580" cy="10054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4807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337F4-0117-5270-0B02-65AC81861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18847"/>
          <a:stretch/>
        </p:blipFill>
        <p:spPr bwMode="auto">
          <a:xfrm>
            <a:off x="984885" y="1010834"/>
            <a:ext cx="8684935" cy="801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</a:t>
            </a:r>
            <a:r>
              <a:rPr lang="en-US" sz="2400" dirty="0"/>
              <a:t>IPEDS program</a:t>
            </a:r>
            <a:r>
              <a:rPr lang="en-US" dirty="0"/>
              <a:t> </a:t>
            </a:r>
            <a:r>
              <a:rPr lang="en-US" sz="2400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98651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337F4-0117-5270-0B02-65AC81861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18847"/>
          <a:stretch/>
        </p:blipFill>
        <p:spPr bwMode="auto">
          <a:xfrm>
            <a:off x="984885" y="-1585132"/>
            <a:ext cx="8684935" cy="801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</a:t>
            </a:r>
            <a:r>
              <a:rPr lang="en-US" sz="2400" dirty="0"/>
              <a:t>IPEDS program</a:t>
            </a:r>
            <a:r>
              <a:rPr lang="en-US" dirty="0"/>
              <a:t> </a:t>
            </a:r>
            <a:r>
              <a:rPr lang="en-US" sz="2400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385582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</a:t>
            </a:r>
            <a:r>
              <a:rPr lang="en-US" sz="2400" dirty="0"/>
              <a:t>ETP program details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1800A-9425-CD21-2184-65B5234D4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1" b="6758"/>
          <a:stretch/>
        </p:blipFill>
        <p:spPr bwMode="auto">
          <a:xfrm>
            <a:off x="899645" y="1038387"/>
            <a:ext cx="8980524" cy="10874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93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66EFF-F8BE-446D-9BAF-9574713F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– Local Training Finder, </a:t>
            </a:r>
            <a:r>
              <a:rPr lang="en-US" sz="2400" dirty="0"/>
              <a:t>ETP program details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1800A-9425-CD21-2184-65B5234D4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1" b="6758"/>
          <a:stretch/>
        </p:blipFill>
        <p:spPr bwMode="auto">
          <a:xfrm>
            <a:off x="984885" y="-3525864"/>
            <a:ext cx="8980524" cy="10874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8501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BF211-4E7E-97D1-DAE6-F8DF9674D7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Local Training Finder, plans to deploy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0504BE-0A77-EECB-0C57-FE4F3C17B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010469"/>
              </p:ext>
            </p:extLst>
          </p:nvPr>
        </p:nvGraphicFramePr>
        <p:xfrm>
          <a:off x="838200" y="1825625"/>
          <a:ext cx="9926917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4543">
                  <a:extLst>
                    <a:ext uri="{9D8B030D-6E8A-4147-A177-3AD203B41FA5}">
                      <a16:colId xmlns:a16="http://schemas.microsoft.com/office/drawing/2014/main" val="1119182273"/>
                    </a:ext>
                  </a:extLst>
                </a:gridCol>
                <a:gridCol w="3912374">
                  <a:extLst>
                    <a:ext uri="{9D8B030D-6E8A-4147-A177-3AD203B41FA5}">
                      <a16:colId xmlns:a16="http://schemas.microsoft.com/office/drawing/2014/main" val="3272355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Deployment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27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Local Training Finder</a:t>
                      </a:r>
                    </a:p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Summer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8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/>
                        <a:t>tbd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896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733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4C878-5450-48EB-92B6-A7FC922EA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2163" y="2600527"/>
            <a:ext cx="3467100" cy="2252663"/>
          </a:xfrm>
        </p:spPr>
        <p:txBody>
          <a:bodyPr/>
          <a:lstStyle/>
          <a:p>
            <a:r>
              <a:rPr lang="en-US" dirty="0"/>
              <a:t>Thank you </a:t>
            </a:r>
          </a:p>
          <a:p>
            <a:r>
              <a:rPr lang="en-US" dirty="0"/>
              <a:t>for your time!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CFE34-61AE-4880-AA46-457E94D68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33" y="1526830"/>
            <a:ext cx="612926" cy="591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2DB0A-7B2C-4BF1-A9EF-8061C0C37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4" y="4881015"/>
            <a:ext cx="614697" cy="591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8327C-688E-4A6E-9565-B516B855F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33" y="2365376"/>
            <a:ext cx="612926" cy="59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3C236-17BF-447B-AE5B-356CF88FC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4" y="3203922"/>
            <a:ext cx="614697" cy="591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510CA-8BEB-4B8E-B637-2D64AD922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4" y="4042468"/>
            <a:ext cx="614697" cy="591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F6E891-4339-4FED-A730-2E7427AE2FAD}"/>
              </a:ext>
            </a:extLst>
          </p:cNvPr>
          <p:cNvSpPr txBox="1"/>
          <p:nvPr/>
        </p:nvSpPr>
        <p:spPr>
          <a:xfrm>
            <a:off x="7015176" y="582837"/>
            <a:ext cx="3720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194680"/>
                </a:solidFill>
              </a:rPr>
              <a:t>Connect</a:t>
            </a:r>
            <a:r>
              <a:rPr lang="en-US" sz="4200" dirty="0">
                <a:solidFill>
                  <a:srgbClr val="194680"/>
                </a:solidFill>
              </a:rPr>
              <a:t> with 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E851D-702A-4DD8-A424-EE1FE1CE7939}"/>
              </a:ext>
            </a:extLst>
          </p:cNvPr>
          <p:cNvSpPr txBox="1"/>
          <p:nvPr/>
        </p:nvSpPr>
        <p:spPr>
          <a:xfrm>
            <a:off x="7966923" y="1588103"/>
            <a:ext cx="275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4680"/>
                </a:solidFill>
              </a:rPr>
              <a:t>@careeronestop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4F784A-44ED-499F-94F4-E36605149F18}"/>
              </a:ext>
            </a:extLst>
          </p:cNvPr>
          <p:cNvSpPr txBox="1"/>
          <p:nvPr/>
        </p:nvSpPr>
        <p:spPr>
          <a:xfrm>
            <a:off x="7966923" y="2426648"/>
            <a:ext cx="28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4680"/>
                </a:solidFill>
              </a:rPr>
              <a:t>@CareerOneStop.org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7FB8B0-2B3C-4DA5-8E5D-1B5242A45D48}"/>
              </a:ext>
            </a:extLst>
          </p:cNvPr>
          <p:cNvSpPr txBox="1"/>
          <p:nvPr/>
        </p:nvSpPr>
        <p:spPr>
          <a:xfrm>
            <a:off x="7966923" y="3265194"/>
            <a:ext cx="28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4680"/>
                </a:solidFill>
              </a:rPr>
              <a:t>CareerOneStop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CA947-2962-470D-9046-B1E1DC616807}"/>
              </a:ext>
            </a:extLst>
          </p:cNvPr>
          <p:cNvSpPr txBox="1"/>
          <p:nvPr/>
        </p:nvSpPr>
        <p:spPr>
          <a:xfrm>
            <a:off x="7966923" y="4103740"/>
            <a:ext cx="28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4680"/>
                </a:solidFill>
              </a:rPr>
              <a:t>@Career1Stop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49F6EB-A5A5-4D34-A22E-FDB79FE773FA}"/>
              </a:ext>
            </a:extLst>
          </p:cNvPr>
          <p:cNvSpPr txBox="1"/>
          <p:nvPr/>
        </p:nvSpPr>
        <p:spPr>
          <a:xfrm>
            <a:off x="7966923" y="4942288"/>
            <a:ext cx="332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4680"/>
                </a:solidFill>
              </a:rPr>
              <a:t>Info@CareerOneStop.org</a:t>
            </a:r>
          </a:p>
        </p:txBody>
      </p:sp>
    </p:spTree>
    <p:extLst>
      <p:ext uri="{BB962C8B-B14F-4D97-AF65-F5344CB8AC3E}">
        <p14:creationId xmlns:p14="http://schemas.microsoft.com/office/powerpoint/2010/main" val="433932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6290A3-7BF1-2558-0140-4339A1729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data, running our AI model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EBA6B-C0AA-9386-6732-010639CC64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72AC5-F907-3F87-24A9-573C6D74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1" y="957316"/>
            <a:ext cx="8558326" cy="55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6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2D2A00-8519-AC6E-7A2E-8C16BB1CA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data, creating our AI model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5C564-6DB4-159C-05C7-2A3CCC85D4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BEB95-C89D-1EB3-81B4-AD2454F5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18" y="899339"/>
            <a:ext cx="9677650" cy="57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C784-3C63-422E-B4A3-3532A43B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86F-8352-4080-8024-85E46FF40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8899" y="1384300"/>
            <a:ext cx="2212437" cy="48863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What is CareerOneStop?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Using AI to improve job search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New workforce training data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81878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492B06A-84F4-2882-344D-2E625CA57708}"/>
              </a:ext>
            </a:extLst>
          </p:cNvPr>
          <p:cNvCxnSpPr>
            <a:cxnSpLocks/>
          </p:cNvCxnSpPr>
          <p:nvPr/>
        </p:nvCxnSpPr>
        <p:spPr>
          <a:xfrm>
            <a:off x="3120703" y="3242364"/>
            <a:ext cx="4502943" cy="1842334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48E18C3-8705-51BF-DD08-70BBC99E4F8A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120704" y="3785841"/>
            <a:ext cx="2251472" cy="1327249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BA0C30-2AF9-DBEC-B9DD-67AEA4537144}"/>
              </a:ext>
            </a:extLst>
          </p:cNvPr>
          <p:cNvSpPr/>
          <p:nvPr/>
        </p:nvSpPr>
        <p:spPr>
          <a:xfrm>
            <a:off x="1900238" y="4943610"/>
            <a:ext cx="6989714" cy="166602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AB6B14-45A0-37FE-2249-08DE4C944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data, running our AI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D2FD9C-5AC6-C68A-3B8E-6CDBD38F1179}"/>
              </a:ext>
            </a:extLst>
          </p:cNvPr>
          <p:cNvSpPr/>
          <p:nvPr/>
        </p:nvSpPr>
        <p:spPr>
          <a:xfrm>
            <a:off x="984884" y="1490372"/>
            <a:ext cx="2135820" cy="1168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NLX jobs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XML format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D6056-D101-8A56-3D0F-3DEE4E937359}"/>
              </a:ext>
            </a:extLst>
          </p:cNvPr>
          <p:cNvSpPr/>
          <p:nvPr/>
        </p:nvSpPr>
        <p:spPr>
          <a:xfrm>
            <a:off x="984884" y="2894942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Pre-Process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Tool: .NET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Produces: jobs in JSON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96B4C9-B8EA-C4AD-3C78-06141C006F15}"/>
              </a:ext>
            </a:extLst>
          </p:cNvPr>
          <p:cNvSpPr/>
          <p:nvPr/>
        </p:nvSpPr>
        <p:spPr>
          <a:xfrm>
            <a:off x="1983455" y="5084698"/>
            <a:ext cx="2122414" cy="11688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Goal: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Enhanced data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Displayed publicly </a:t>
            </a:r>
            <a:r>
              <a:rPr lang="en-US" sz="1200" dirty="0">
                <a:solidFill>
                  <a:schemeClr val="tx1"/>
                </a:solidFill>
              </a:rPr>
              <a:t>via Job Finder &amp; API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52B852DB-B22C-6953-EC57-7AA3E42B4737}"/>
              </a:ext>
            </a:extLst>
          </p:cNvPr>
          <p:cNvSpPr/>
          <p:nvPr/>
        </p:nvSpPr>
        <p:spPr>
          <a:xfrm>
            <a:off x="6217698" y="3507357"/>
            <a:ext cx="2122415" cy="1266737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Additional properties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for each job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52295-DD3D-7039-B8C8-430A28064F2B}"/>
              </a:ext>
            </a:extLst>
          </p:cNvPr>
          <p:cNvSpPr/>
          <p:nvPr/>
        </p:nvSpPr>
        <p:spPr>
          <a:xfrm>
            <a:off x="4304265" y="5113090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CareerOneStop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Job Finder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5C8027-95EF-DE97-597C-0727CD42BA98}"/>
              </a:ext>
            </a:extLst>
          </p:cNvPr>
          <p:cNvSpPr/>
          <p:nvPr/>
        </p:nvSpPr>
        <p:spPr>
          <a:xfrm>
            <a:off x="6555735" y="5113090"/>
            <a:ext cx="2135821" cy="116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CareerOneStop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Jobs API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A7534C-CD0B-85D5-05AA-3EB60F4C7882}"/>
              </a:ext>
            </a:extLst>
          </p:cNvPr>
          <p:cNvGrpSpPr/>
          <p:nvPr/>
        </p:nvGrpSpPr>
        <p:grpSpPr>
          <a:xfrm>
            <a:off x="3519596" y="1516776"/>
            <a:ext cx="2135820" cy="1475298"/>
            <a:chOff x="4966601" y="1579894"/>
            <a:chExt cx="2135820" cy="14752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DD3EA6-6D57-4DB7-1012-0B5B941F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296862" y="1249633"/>
              <a:ext cx="1475298" cy="2135820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FE487B-9851-04DD-02FE-EB996F4D27B0}"/>
                </a:ext>
              </a:extLst>
            </p:cNvPr>
            <p:cNvSpPr/>
            <p:nvPr/>
          </p:nvSpPr>
          <p:spPr>
            <a:xfrm>
              <a:off x="5352176" y="1886392"/>
              <a:ext cx="1417740" cy="865197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AI model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(NER)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696228-81D7-40F2-5C60-F3AF742D3ECB}"/>
              </a:ext>
            </a:extLst>
          </p:cNvPr>
          <p:cNvGrpSpPr/>
          <p:nvPr/>
        </p:nvGrpSpPr>
        <p:grpSpPr>
          <a:xfrm>
            <a:off x="5890915" y="1545416"/>
            <a:ext cx="2462603" cy="1741144"/>
            <a:chOff x="4843980" y="3241329"/>
            <a:chExt cx="2462603" cy="17411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C5607D-8156-3D94-10E3-E7BCB20A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174241" y="2911068"/>
              <a:ext cx="1475298" cy="21358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5D8482-7B6A-67C5-8698-F6EC64360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338807" y="3022433"/>
              <a:ext cx="1475298" cy="21358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6C7C23-212A-7FED-56E5-46587FDF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5501024" y="3176914"/>
              <a:ext cx="1475298" cy="2135820"/>
            </a:xfrm>
            <a:prstGeom prst="rect">
              <a:avLst/>
            </a:prstGeom>
          </p:spPr>
        </p:pic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B28B1AF3-3535-813A-B23F-8CE5EBA59CC1}"/>
                </a:ext>
              </a:extLst>
            </p:cNvPr>
            <p:cNvSpPr/>
            <p:nvPr/>
          </p:nvSpPr>
          <p:spPr>
            <a:xfrm>
              <a:off x="5556338" y="3813673"/>
              <a:ext cx="1417740" cy="865197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AI models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(Classification)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A15AF2-A9B8-5F1C-4CBA-CF553B9BE11E}"/>
              </a:ext>
            </a:extLst>
          </p:cNvPr>
          <p:cNvCxnSpPr>
            <a:stCxn id="4" idx="4"/>
            <a:endCxn id="5" idx="0"/>
          </p:cNvCxnSpPr>
          <p:nvPr/>
        </p:nvCxnSpPr>
        <p:spPr>
          <a:xfrm>
            <a:off x="2052794" y="2659172"/>
            <a:ext cx="1" cy="235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B21123EA-A956-8320-1D62-5B8B7D9C7343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 rot="16200000" flipH="1">
            <a:off x="7281778" y="4771222"/>
            <a:ext cx="338996" cy="34474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0BF71FE7-A20A-6E53-1239-D351B9132BA1}"/>
              </a:ext>
            </a:extLst>
          </p:cNvPr>
          <p:cNvCxnSpPr>
            <a:cxnSpLocks/>
            <a:stCxn id="9" idx="5"/>
            <a:endCxn id="10" idx="0"/>
          </p:cNvCxnSpPr>
          <p:nvPr/>
        </p:nvCxnSpPr>
        <p:spPr>
          <a:xfrm rot="10800000" flipV="1">
            <a:off x="5372176" y="4140726"/>
            <a:ext cx="1003864" cy="972364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D29A32-AC01-1715-232F-1A243CB4F052}"/>
              </a:ext>
            </a:extLst>
          </p:cNvPr>
          <p:cNvCxnSpPr>
            <a:cxnSpLocks/>
          </p:cNvCxnSpPr>
          <p:nvPr/>
        </p:nvCxnSpPr>
        <p:spPr>
          <a:xfrm>
            <a:off x="7101244" y="1319864"/>
            <a:ext cx="1175" cy="360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6966B1E-A6AE-42B4-53AA-1D625B26B3E7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1632929" y="2254425"/>
            <a:ext cx="1886667" cy="9151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26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CCB31CE-E419-4825-961C-5BF4122BD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-6177" r="21468" b="19524"/>
          <a:stretch/>
        </p:blipFill>
        <p:spPr>
          <a:xfrm>
            <a:off x="517794" y="-1206900"/>
            <a:ext cx="11210786" cy="771033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CareerOneStop?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5D559D6-9392-4CDD-85DD-C578EFCC2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42" y="1227164"/>
            <a:ext cx="3435419" cy="5370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E627E-F653-41D0-9BE2-3369330A13DE}"/>
              </a:ext>
            </a:extLst>
          </p:cNvPr>
          <p:cNvSpPr txBox="1"/>
          <p:nvPr/>
        </p:nvSpPr>
        <p:spPr>
          <a:xfrm>
            <a:off x="804169" y="2828835"/>
            <a:ext cx="684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94680"/>
                </a:solidFill>
              </a:rPr>
              <a:t>A comprehensive career, education &amp; employment website</a:t>
            </a:r>
          </a:p>
        </p:txBody>
      </p:sp>
    </p:spTree>
    <p:extLst>
      <p:ext uri="{BB962C8B-B14F-4D97-AF65-F5344CB8AC3E}">
        <p14:creationId xmlns:p14="http://schemas.microsoft.com/office/powerpoint/2010/main" val="31067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A4E0D9-2422-41CF-A08F-AE34C95238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CareerOneStop Key Features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1621ED3-FD1A-4B9D-8812-61BC88BE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49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4868E-8F66-4B3B-A79F-73442DCD7D4B}"/>
              </a:ext>
            </a:extLst>
          </p:cNvPr>
          <p:cNvSpPr txBox="1"/>
          <p:nvPr/>
        </p:nvSpPr>
        <p:spPr>
          <a:xfrm>
            <a:off x="1965276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rgbClr val="194680"/>
                </a:solidFill>
              </a:rPr>
              <a:t>Trustworthy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FD1DD-D63C-47BE-BE30-1E4D70E38533}"/>
              </a:ext>
            </a:extLst>
          </p:cNvPr>
          <p:cNvSpPr txBox="1"/>
          <p:nvPr/>
        </p:nvSpPr>
        <p:spPr>
          <a:xfrm>
            <a:off x="4926841" y="4094328"/>
            <a:ext cx="221093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National</a:t>
            </a:r>
          </a:p>
          <a:p>
            <a:pPr algn="ctr"/>
            <a:r>
              <a:rPr lang="en-US" sz="2800" b="1" dirty="0">
                <a:solidFill>
                  <a:srgbClr val="194680"/>
                </a:solidFill>
              </a:rPr>
              <a:t>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3D542-86A5-4912-978D-15982D98758E}"/>
              </a:ext>
            </a:extLst>
          </p:cNvPr>
          <p:cNvSpPr txBox="1"/>
          <p:nvPr/>
        </p:nvSpPr>
        <p:spPr>
          <a:xfrm>
            <a:off x="8015787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No Cost</a:t>
            </a:r>
          </a:p>
        </p:txBody>
      </p:sp>
    </p:spTree>
    <p:extLst>
      <p:ext uri="{BB962C8B-B14F-4D97-AF65-F5344CB8AC3E}">
        <p14:creationId xmlns:p14="http://schemas.microsoft.com/office/powerpoint/2010/main" val="279151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57787-F8B6-4239-9D1A-4681AA2450C0}"/>
              </a:ext>
            </a:extLst>
          </p:cNvPr>
          <p:cNvSpPr txBox="1"/>
          <p:nvPr/>
        </p:nvSpPr>
        <p:spPr>
          <a:xfrm>
            <a:off x="1087395" y="1891956"/>
            <a:ext cx="26567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Using AI to improve Job Search</a:t>
            </a:r>
          </a:p>
        </p:txBody>
      </p:sp>
      <p:pic>
        <p:nvPicPr>
          <p:cNvPr id="8" name="Picture 7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D19015AA-12E1-43A4-8F66-57614198F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5" t="-16837" r="-8446" b="-18171"/>
          <a:stretch/>
        </p:blipFill>
        <p:spPr>
          <a:xfrm>
            <a:off x="3727163" y="33867"/>
            <a:ext cx="844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FD67A6-210E-E211-661F-1331ABCEC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A.I.-enhanced Job Finder, proposed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8EE02-A804-1D29-2B51-3C77B20B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59" y="1004451"/>
            <a:ext cx="8444591" cy="54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4FE48C-C031-A20D-9BBE-3DC352EC6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Jobs data: new properties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FEE18E-B318-DA54-81B4-2ED74C3FD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647154"/>
              </p:ext>
            </p:extLst>
          </p:nvPr>
        </p:nvGraphicFramePr>
        <p:xfrm>
          <a:off x="4535780" y="1336853"/>
          <a:ext cx="3831170" cy="4495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1170">
                  <a:extLst>
                    <a:ext uri="{9D8B030D-6E8A-4147-A177-3AD203B41FA5}">
                      <a16:colId xmlns:a16="http://schemas.microsoft.com/office/drawing/2014/main" val="2352176577"/>
                    </a:ext>
                  </a:extLst>
                </a:gridCol>
              </a:tblGrid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New derived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4677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Education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990654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Experience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5364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Shift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96636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Full-time / part-time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460994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r>
                        <a:rPr lang="en-US" sz="2800" dirty="0"/>
                        <a:t>Wages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273290"/>
                  </a:ext>
                </a:extLst>
              </a:tr>
              <a:tr h="1004263">
                <a:tc>
                  <a:txBody>
                    <a:bodyPr/>
                    <a:lstStyle/>
                    <a:p>
                      <a:r>
                        <a:rPr lang="en-US" sz="2800" dirty="0"/>
                        <a:t>Remote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762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31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B8741A-1FD1-F0F0-9654-C5E4E5C51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4885" y="284672"/>
            <a:ext cx="9901854" cy="629728"/>
          </a:xfrm>
        </p:spPr>
        <p:txBody>
          <a:bodyPr/>
          <a:lstStyle/>
          <a:p>
            <a:r>
              <a:rPr lang="en-US" dirty="0"/>
              <a:t>A.I.-enhanced Job Finder, proposed new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188E-BECE-2C85-223E-4A6DB4B84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94" y="957316"/>
            <a:ext cx="7049484" cy="2676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5CD3C-A627-C5D5-E9AA-F08055977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869" y="2209954"/>
            <a:ext cx="6973273" cy="2610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DDC40-B4D7-206D-1FE7-1C044C98A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396" y="3436330"/>
            <a:ext cx="6982799" cy="261021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E450B88-A027-776E-5AB7-42AF2397CC82}"/>
              </a:ext>
            </a:extLst>
          </p:cNvPr>
          <p:cNvSpPr/>
          <p:nvPr/>
        </p:nvSpPr>
        <p:spPr>
          <a:xfrm>
            <a:off x="2545347" y="1925620"/>
            <a:ext cx="779312" cy="25818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D85EA31-52C8-15A6-5B77-A82C212774D5}"/>
              </a:ext>
            </a:extLst>
          </p:cNvPr>
          <p:cNvSpPr/>
          <p:nvPr/>
        </p:nvSpPr>
        <p:spPr>
          <a:xfrm>
            <a:off x="2223275" y="3178146"/>
            <a:ext cx="779312" cy="25818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B61B913-E4D4-DAB6-C25E-8AA90A72F784}"/>
              </a:ext>
            </a:extLst>
          </p:cNvPr>
          <p:cNvSpPr/>
          <p:nvPr/>
        </p:nvSpPr>
        <p:spPr>
          <a:xfrm>
            <a:off x="1893669" y="4370558"/>
            <a:ext cx="779312" cy="25818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3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8F2673F72774094FB78121F2464BF" ma:contentTypeVersion="4" ma:contentTypeDescription="Create a new document." ma:contentTypeScope="" ma:versionID="cecbcc7f737fd0db5a0ab1404aad5bee">
  <xsd:schema xmlns:xsd="http://www.w3.org/2001/XMLSchema" xmlns:xs="http://www.w3.org/2001/XMLSchema" xmlns:p="http://schemas.microsoft.com/office/2006/metadata/properties" xmlns:ns2="f3d37cc7-7042-42cc-bb24-68bef664c4cb" targetNamespace="http://schemas.microsoft.com/office/2006/metadata/properties" ma:root="true" ma:fieldsID="945f183f916e864fc21394aae2929450" ns2:_="">
    <xsd:import namespace="f3d37cc7-7042-42cc-bb24-68bef664c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37cc7-7042-42cc-bb24-68bef664c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7B61B3-2A1D-48A1-A685-E4E862BB8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d37cc7-7042-42cc-bb24-68bef664c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66ACDE-90FF-4F45-A822-36846057C4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5597</TotalTime>
  <Words>2490</Words>
  <Application>Microsoft Office PowerPoint</Application>
  <PresentationFormat>Widescreen</PresentationFormat>
  <Paragraphs>403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Tharaldson, Danielle (DEED)</dc:creator>
  <cp:lastModifiedBy>McMahon, Bill (DEED)</cp:lastModifiedBy>
  <cp:revision>50</cp:revision>
  <cp:lastPrinted>2024-04-22T21:00:15Z</cp:lastPrinted>
  <dcterms:created xsi:type="dcterms:W3CDTF">2022-08-15T13:53:55Z</dcterms:created>
  <dcterms:modified xsi:type="dcterms:W3CDTF">2024-05-09T18:40:13Z</dcterms:modified>
</cp:coreProperties>
</file>