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64" r:id="rId3"/>
    <p:sldId id="259" r:id="rId4"/>
    <p:sldId id="258" r:id="rId5"/>
    <p:sldId id="257" r:id="rId6"/>
    <p:sldId id="390" r:id="rId7"/>
    <p:sldId id="260" r:id="rId8"/>
    <p:sldId id="347" r:id="rId9"/>
    <p:sldId id="263" r:id="rId10"/>
    <p:sldId id="262" r:id="rId11"/>
    <p:sldId id="2335" r:id="rId12"/>
    <p:sldId id="2342" r:id="rId13"/>
    <p:sldId id="2323" r:id="rId14"/>
    <p:sldId id="391" r:id="rId15"/>
    <p:sldId id="386" r:id="rId16"/>
    <p:sldId id="359" r:id="rId17"/>
    <p:sldId id="2318" r:id="rId18"/>
    <p:sldId id="2320" r:id="rId19"/>
    <p:sldId id="2339" r:id="rId20"/>
    <p:sldId id="2340" r:id="rId21"/>
    <p:sldId id="2341" r:id="rId22"/>
    <p:sldId id="2328" r:id="rId23"/>
    <p:sldId id="2327" r:id="rId24"/>
    <p:sldId id="2324" r:id="rId25"/>
    <p:sldId id="2331" r:id="rId26"/>
    <p:sldId id="2326" r:id="rId27"/>
    <p:sldId id="2325" r:id="rId28"/>
    <p:sldId id="2336" r:id="rId29"/>
    <p:sldId id="2329" r:id="rId30"/>
    <p:sldId id="2330" r:id="rId31"/>
    <p:sldId id="2332" r:id="rId32"/>
    <p:sldId id="2334" r:id="rId33"/>
    <p:sldId id="2333" r:id="rId34"/>
    <p:sldId id="2337" r:id="rId35"/>
    <p:sldId id="2322" r:id="rId36"/>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5BF429-BA9B-4463-5758-0673E15BB17A}" name="Jeff DeBellis" initials="JD" userId="S::jeff.debellis@commerce.nc.gov::0a1bd9fe-2339-43b5-8db4-d47dfa75ca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000000"/>
    <a:srgbClr val="4CB7E7"/>
    <a:srgbClr val="384D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53" autoAdjust="0"/>
  </p:normalViewPr>
  <p:slideViewPr>
    <p:cSldViewPr snapToGrid="0" showGuides="1">
      <p:cViewPr varScale="1">
        <p:scale>
          <a:sx n="51" d="100"/>
          <a:sy n="51" d="100"/>
        </p:scale>
        <p:origin x="1188"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ellis, Jeff" userId="0a1bd9fe-2339-43b5-8db4-d47dfa75ca3a" providerId="ADAL" clId="{2F12419F-5B7F-4ADD-AF14-32D19B67FA9C}"/>
    <pc:docChg chg="undo custSel addSld delSld modSld sldOrd">
      <pc:chgData name="DeBellis, Jeff" userId="0a1bd9fe-2339-43b5-8db4-d47dfa75ca3a" providerId="ADAL" clId="{2F12419F-5B7F-4ADD-AF14-32D19B67FA9C}" dt="2024-04-24T12:20:38.196" v="179" actId="20577"/>
      <pc:docMkLst>
        <pc:docMk/>
      </pc:docMkLst>
      <pc:sldChg chg="modSp mod">
        <pc:chgData name="DeBellis, Jeff" userId="0a1bd9fe-2339-43b5-8db4-d47dfa75ca3a" providerId="ADAL" clId="{2F12419F-5B7F-4ADD-AF14-32D19B67FA9C}" dt="2024-04-24T11:28:07.712" v="131" actId="20577"/>
        <pc:sldMkLst>
          <pc:docMk/>
          <pc:sldMk cId="3628722000" sldId="256"/>
        </pc:sldMkLst>
        <pc:spChg chg="mod">
          <ac:chgData name="DeBellis, Jeff" userId="0a1bd9fe-2339-43b5-8db4-d47dfa75ca3a" providerId="ADAL" clId="{2F12419F-5B7F-4ADD-AF14-32D19B67FA9C}" dt="2024-04-24T11:28:07.712" v="131" actId="20577"/>
          <ac:spMkLst>
            <pc:docMk/>
            <pc:sldMk cId="3628722000" sldId="256"/>
            <ac:spMk id="2" creationId="{6352B194-E902-6E4A-FD38-DCAE19E90B49}"/>
          </ac:spMkLst>
        </pc:spChg>
      </pc:sldChg>
      <pc:sldChg chg="ord">
        <pc:chgData name="DeBellis, Jeff" userId="0a1bd9fe-2339-43b5-8db4-d47dfa75ca3a" providerId="ADAL" clId="{2F12419F-5B7F-4ADD-AF14-32D19B67FA9C}" dt="2024-04-24T12:14:59.628" v="170"/>
        <pc:sldMkLst>
          <pc:docMk/>
          <pc:sldMk cId="2130943555" sldId="258"/>
        </pc:sldMkLst>
      </pc:sldChg>
      <pc:sldChg chg="modSp add mod">
        <pc:chgData name="DeBellis, Jeff" userId="0a1bd9fe-2339-43b5-8db4-d47dfa75ca3a" providerId="ADAL" clId="{2F12419F-5B7F-4ADD-AF14-32D19B67FA9C}" dt="2024-04-24T12:13:58.304" v="168" actId="1035"/>
        <pc:sldMkLst>
          <pc:docMk/>
          <pc:sldMk cId="2337577656" sldId="264"/>
        </pc:sldMkLst>
        <pc:spChg chg="mod">
          <ac:chgData name="DeBellis, Jeff" userId="0a1bd9fe-2339-43b5-8db4-d47dfa75ca3a" providerId="ADAL" clId="{2F12419F-5B7F-4ADD-AF14-32D19B67FA9C}" dt="2024-04-24T12:12:22.930" v="154" actId="1076"/>
          <ac:spMkLst>
            <pc:docMk/>
            <pc:sldMk cId="2337577656" sldId="264"/>
            <ac:spMk id="2" creationId="{CBFB3E6C-5C0E-6D2C-1C46-1568F66C9E04}"/>
          </ac:spMkLst>
        </pc:spChg>
        <pc:spChg chg="mod">
          <ac:chgData name="DeBellis, Jeff" userId="0a1bd9fe-2339-43b5-8db4-d47dfa75ca3a" providerId="ADAL" clId="{2F12419F-5B7F-4ADD-AF14-32D19B67FA9C}" dt="2024-04-24T12:13:58.304" v="168" actId="1035"/>
          <ac:spMkLst>
            <pc:docMk/>
            <pc:sldMk cId="2337577656" sldId="264"/>
            <ac:spMk id="3" creationId="{3FDB61D8-C371-BB7F-A068-9D5745465425}"/>
          </ac:spMkLst>
        </pc:spChg>
      </pc:sldChg>
      <pc:sldChg chg="del">
        <pc:chgData name="DeBellis, Jeff" userId="0a1bd9fe-2339-43b5-8db4-d47dfa75ca3a" providerId="ADAL" clId="{2F12419F-5B7F-4ADD-AF14-32D19B67FA9C}" dt="2024-04-24T03:26:53.388" v="53" actId="47"/>
        <pc:sldMkLst>
          <pc:docMk/>
          <pc:sldMk cId="1890906354" sldId="372"/>
        </pc:sldMkLst>
      </pc:sldChg>
      <pc:sldChg chg="del">
        <pc:chgData name="DeBellis, Jeff" userId="0a1bd9fe-2339-43b5-8db4-d47dfa75ca3a" providerId="ADAL" clId="{2F12419F-5B7F-4ADD-AF14-32D19B67FA9C}" dt="2024-04-21T16:11:36.391" v="0" actId="47"/>
        <pc:sldMkLst>
          <pc:docMk/>
          <pc:sldMk cId="1705052520" sldId="373"/>
        </pc:sldMkLst>
      </pc:sldChg>
      <pc:sldChg chg="modSp mod modAnim">
        <pc:chgData name="DeBellis, Jeff" userId="0a1bd9fe-2339-43b5-8db4-d47dfa75ca3a" providerId="ADAL" clId="{2F12419F-5B7F-4ADD-AF14-32D19B67FA9C}" dt="2024-04-24T03:38:21.697" v="107"/>
        <pc:sldMkLst>
          <pc:docMk/>
          <pc:sldMk cId="4182554584" sldId="386"/>
        </pc:sldMkLst>
        <pc:spChg chg="mod">
          <ac:chgData name="DeBellis, Jeff" userId="0a1bd9fe-2339-43b5-8db4-d47dfa75ca3a" providerId="ADAL" clId="{2F12419F-5B7F-4ADD-AF14-32D19B67FA9C}" dt="2024-04-24T03:37:38.761" v="103" actId="20577"/>
          <ac:spMkLst>
            <pc:docMk/>
            <pc:sldMk cId="4182554584" sldId="386"/>
            <ac:spMk id="5" creationId="{E35059DC-CE2D-E880-9997-275F905A12AF}"/>
          </ac:spMkLst>
        </pc:spChg>
      </pc:sldChg>
      <pc:sldChg chg="modNotesTx">
        <pc:chgData name="DeBellis, Jeff" userId="0a1bd9fe-2339-43b5-8db4-d47dfa75ca3a" providerId="ADAL" clId="{2F12419F-5B7F-4ADD-AF14-32D19B67FA9C}" dt="2024-04-23T18:07:02.281" v="51" actId="20577"/>
        <pc:sldMkLst>
          <pc:docMk/>
          <pc:sldMk cId="1733909850" sldId="2318"/>
        </pc:sldMkLst>
      </pc:sldChg>
      <pc:sldChg chg="modSp">
        <pc:chgData name="DeBellis, Jeff" userId="0a1bd9fe-2339-43b5-8db4-d47dfa75ca3a" providerId="ADAL" clId="{2F12419F-5B7F-4ADD-AF14-32D19B67FA9C}" dt="2024-04-23T18:31:29.518" v="52" actId="20577"/>
        <pc:sldMkLst>
          <pc:docMk/>
          <pc:sldMk cId="2962593259" sldId="2333"/>
        </pc:sldMkLst>
        <pc:spChg chg="mod">
          <ac:chgData name="DeBellis, Jeff" userId="0a1bd9fe-2339-43b5-8db4-d47dfa75ca3a" providerId="ADAL" clId="{2F12419F-5B7F-4ADD-AF14-32D19B67FA9C}" dt="2024-04-23T18:31:29.518" v="52" actId="20577"/>
          <ac:spMkLst>
            <pc:docMk/>
            <pc:sldMk cId="2962593259" sldId="2333"/>
            <ac:spMk id="5" creationId="{5616E499-5B46-B977-97CA-AB8A8CAA0370}"/>
          </ac:spMkLst>
        </pc:spChg>
      </pc:sldChg>
      <pc:sldChg chg="modSp">
        <pc:chgData name="DeBellis, Jeff" userId="0a1bd9fe-2339-43b5-8db4-d47dfa75ca3a" providerId="ADAL" clId="{2F12419F-5B7F-4ADD-AF14-32D19B67FA9C}" dt="2024-04-24T03:44:38.124" v="120" actId="115"/>
        <pc:sldMkLst>
          <pc:docMk/>
          <pc:sldMk cId="2387028630" sldId="2334"/>
        </pc:sldMkLst>
        <pc:spChg chg="mod">
          <ac:chgData name="DeBellis, Jeff" userId="0a1bd9fe-2339-43b5-8db4-d47dfa75ca3a" providerId="ADAL" clId="{2F12419F-5B7F-4ADD-AF14-32D19B67FA9C}" dt="2024-04-24T03:44:38.124" v="120" actId="115"/>
          <ac:spMkLst>
            <pc:docMk/>
            <pc:sldMk cId="2387028630" sldId="2334"/>
            <ac:spMk id="5" creationId="{8E6BE00D-6B01-6C17-8008-B5229FBF1730}"/>
          </ac:spMkLst>
        </pc:spChg>
      </pc:sldChg>
      <pc:sldChg chg="modSp">
        <pc:chgData name="DeBellis, Jeff" userId="0a1bd9fe-2339-43b5-8db4-d47dfa75ca3a" providerId="ADAL" clId="{2F12419F-5B7F-4ADD-AF14-32D19B67FA9C}" dt="2024-04-24T12:20:38.196" v="179" actId="20577"/>
        <pc:sldMkLst>
          <pc:docMk/>
          <pc:sldMk cId="2046620802" sldId="2337"/>
        </pc:sldMkLst>
        <pc:spChg chg="mod">
          <ac:chgData name="DeBellis, Jeff" userId="0a1bd9fe-2339-43b5-8db4-d47dfa75ca3a" providerId="ADAL" clId="{2F12419F-5B7F-4ADD-AF14-32D19B67FA9C}" dt="2024-04-24T12:20:38.196" v="179" actId="20577"/>
          <ac:spMkLst>
            <pc:docMk/>
            <pc:sldMk cId="2046620802" sldId="2337"/>
            <ac:spMk id="5" creationId="{5AEF60B3-118C-DD41-7749-6E5E4FEF3CAB}"/>
          </ac:spMkLst>
        </pc:spChg>
      </pc:sldChg>
      <pc:sldChg chg="modSp mod">
        <pc:chgData name="DeBellis, Jeff" userId="0a1bd9fe-2339-43b5-8db4-d47dfa75ca3a" providerId="ADAL" clId="{2F12419F-5B7F-4ADD-AF14-32D19B67FA9C}" dt="2024-04-21T16:13:19.744" v="1" actId="1076"/>
        <pc:sldMkLst>
          <pc:docMk/>
          <pc:sldMk cId="324084596" sldId="2342"/>
        </pc:sldMkLst>
        <pc:spChg chg="mod">
          <ac:chgData name="DeBellis, Jeff" userId="0a1bd9fe-2339-43b5-8db4-d47dfa75ca3a" providerId="ADAL" clId="{2F12419F-5B7F-4ADD-AF14-32D19B67FA9C}" dt="2024-04-21T16:13:19.744" v="1" actId="1076"/>
          <ac:spMkLst>
            <pc:docMk/>
            <pc:sldMk cId="324084596" sldId="2342"/>
            <ac:spMk id="14" creationId="{70D9EE2A-85E5-B991-4083-085FDCDA7CE7}"/>
          </ac:spMkLst>
        </pc:spChg>
      </pc:sldChg>
    </pc:docChg>
  </pc:docChgLst>
  <pc:docChgLst>
    <pc:chgData name="Jeff DeBellis" userId="0a1bd9fe-2339-43b5-8db4-d47dfa75ca3a" providerId="ADAL" clId="{2F12419F-5B7F-4ADD-AF14-32D19B67FA9C}"/>
    <pc:docChg chg="undo custSel addSld delSld modSld">
      <pc:chgData name="Jeff DeBellis" userId="0a1bd9fe-2339-43b5-8db4-d47dfa75ca3a" providerId="ADAL" clId="{2F12419F-5B7F-4ADD-AF14-32D19B67FA9C}" dt="2024-04-29T12:40:11.457" v="7" actId="20577"/>
      <pc:docMkLst>
        <pc:docMk/>
      </pc:docMkLst>
      <pc:sldChg chg="modNotesTx">
        <pc:chgData name="Jeff DeBellis" userId="0a1bd9fe-2339-43b5-8db4-d47dfa75ca3a" providerId="ADAL" clId="{2F12419F-5B7F-4ADD-AF14-32D19B67FA9C}" dt="2024-04-29T12:40:02.660" v="6" actId="6549"/>
        <pc:sldMkLst>
          <pc:docMk/>
          <pc:sldMk cId="2587002973" sldId="359"/>
        </pc:sldMkLst>
      </pc:sldChg>
      <pc:sldChg chg="modNotesTx">
        <pc:chgData name="Jeff DeBellis" userId="0a1bd9fe-2339-43b5-8db4-d47dfa75ca3a" providerId="ADAL" clId="{2F12419F-5B7F-4ADD-AF14-32D19B67FA9C}" dt="2024-04-29T12:40:11.457" v="7" actId="20577"/>
        <pc:sldMkLst>
          <pc:docMk/>
          <pc:sldMk cId="4182554584" sldId="386"/>
        </pc:sldMkLst>
      </pc:sldChg>
      <pc:sldChg chg="modNotesTx">
        <pc:chgData name="Jeff DeBellis" userId="0a1bd9fe-2339-43b5-8db4-d47dfa75ca3a" providerId="ADAL" clId="{2F12419F-5B7F-4ADD-AF14-32D19B67FA9C}" dt="2024-04-29T12:39:19.948" v="5" actId="6549"/>
        <pc:sldMkLst>
          <pc:docMk/>
          <pc:sldMk cId="2738686727" sldId="2325"/>
        </pc:sldMkLst>
      </pc:sldChg>
      <pc:sldChg chg="add del">
        <pc:chgData name="Jeff DeBellis" userId="0a1bd9fe-2339-43b5-8db4-d47dfa75ca3a" providerId="ADAL" clId="{2F12419F-5B7F-4ADD-AF14-32D19B67FA9C}" dt="2024-04-29T12:39:08.108" v="1" actId="47"/>
        <pc:sldMkLst>
          <pc:docMk/>
          <pc:sldMk cId="617776327" sldId="23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oleObject" Target="https://ncconnect-my.sharepoint.com/personal/jeff_debellis_commerce_nc_gov/Documents/-%20Labor%20Market%20Analysis%20Team/Automation%20Index/BTOS%20AI%20Analysis%20-%20biweekly%20updat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ncconnect-my.sharepoint.com/personal/jeff_debellis_commerce_nc_gov/Documents/-%20Labor%20Market%20Analysis%20Team/Automation%20Index/BTOS%20AI%20Analysis%20-%20biweekly%20updat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ncconnect-my.sharepoint.com/personal/jeff_debellis_commerce_nc_gov/Documents/-%20Labor%20Market%20Analysis%20Team/Automation%20Index/BTOS%20AI%20Analysis%20-%20biweekly%20updat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ncconnect-my.sharepoint.com/personal/jeff_debellis_commerce_nc_gov/Documents/-%20Labor%20Market%20Analysis%20Team/Automation%20Index/BTOS%20AI%20Analysis%20-%20biweekly%20updat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debellis\AppData\Local\Microsoft\Windows\INetCache\Content.Outlook\Z31G1YSM\2024%20BTOS%20AI%20Supp%20for%20Blog.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jdebellis\AppData\Local\Microsoft\Windows\INetCache\Content.Outlook\Z31G1YSM\2024%20BTOS%20AI%20Supp%20for%20Blog.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jdebellis\AppData\Local\Microsoft\Windows\INetCache\Content.Outlook\Z31G1YSM\2024%20BTOS%20AI%20Supp%20for%20Blog.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jdebellis\AppData\Local\Microsoft\Windows\INetCache\Content.Outlook\Z31G1YSM\2024%20BTOS%20AI%20Supp%20for%20Blog.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jdebellis\AppData\Local\Microsoft\Windows\INetCache\Content.Outlook\Z31G1YSM\2024%20BTOS%20AI%20Supp%20for%20Blog.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ncconnect-my.sharepoint.com/personal/jeff_debellis_commerce_nc_gov/Documents/-%20Labor%20Market%20Analysis%20Team/Automation%20Index/AI%20Business%20Survey%20from%20Censu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debellis\OneDrive%20-%20State%20of%20North%20Carolina\-%20Labor%20Market%20Analysis%20Team\Automation%20Index\BTOS%20AI%20Analysis%20-%20biweekly%20updat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debellis\OneDrive%20-%20State%20of%20North%20Carolina\-%20Labor%20Market%20Analysis%20Team\Automation%20Index\BTOS%20AI%20Analysis%20-%20biweekly%20updat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debellis\OneDrive%20-%20State%20of%20North%20Carolina\-%20Labor%20Market%20Analysis%20Team\Automation%20Index\BTOS%20AI%20Analysis%20-%20biweekly%20updat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debellis\OneDrive%20-%20State%20of%20North%20Carolina\-%20Labor%20Market%20Analysis%20Team\Automation%20Index\BTOS%20AI%20Analysis%20-%20biweekly%20updat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debellis\OneDrive%20-%20State%20of%20North%20Carolina\-%20Labor%20Market%20Analysis%20Team\Automation%20Index\BTOS%20AI%20Analysis%20-%20biweekly%20updat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debellis\OneDrive%20-%20State%20of%20North%20Carolina\-%20Labor%20Market%20Analysis%20Team\Automation%20Index\BTOS%20AI%20Analysis%20-%20biweekly%20updat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ncconnect-my.sharepoint.com/personal/jeff_debellis_commerce_nc_gov/Documents/-%20Labor%20Market%20Analysis%20Team/Automation%20Index/BTOS%20AI%20Analysis%20-%20biweekly%20updat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ncconnect-my.sharepoint.com/personal/jeff_debellis_commerce_nc_gov/Documents/-%20Labor%20Market%20Analysis%20Team/Automation%20Index/BTOS%20AI%20Analysis%20-%20biweekly%20updat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610170690503365"/>
          <c:y val="1.1018611317000618E-2"/>
          <c:w val="0.59616022495640586"/>
          <c:h val="0.91433004306852794"/>
        </c:manualLayout>
      </c:layout>
      <c:barChart>
        <c:barDir val="bar"/>
        <c:grouping val="clustered"/>
        <c:varyColors val="0"/>
        <c:ser>
          <c:idx val="0"/>
          <c:order val="0"/>
          <c:tx>
            <c:strRef>
              <c:f>'[AIOE_DataAppendix (2).xlsx]AIOE Chart'!$C$3</c:f>
              <c:strCache>
                <c:ptCount val="1"/>
                <c:pt idx="0">
                  <c:v>Average of AIOE</c:v>
                </c:pt>
              </c:strCache>
            </c:strRef>
          </c:tx>
          <c:spPr>
            <a:solidFill>
              <a:srgbClr val="4472C4"/>
            </a:solidFill>
            <a:ln>
              <a:noFill/>
            </a:ln>
            <a:effectLst>
              <a:outerShdw blurRad="50800" dist="38100" dir="2700000" algn="tl" rotWithShape="0">
                <a:prstClr val="black">
                  <a:alpha val="40000"/>
                </a:prstClr>
              </a:outerShdw>
            </a:effectLst>
          </c:spPr>
          <c:invertIfNegative val="1"/>
          <c:cat>
            <c:strRef>
              <c:f>'[AIOE_DataAppendix (2).xlsx]AIOE Chart'!$B$4:$B$25</c:f>
              <c:strCache>
                <c:ptCount val="22"/>
                <c:pt idx="0">
                  <c:v>  Construction and extraction</c:v>
                </c:pt>
                <c:pt idx="1">
                  <c:v>  Building and maintenance</c:v>
                </c:pt>
                <c:pt idx="2">
                  <c:v>  Farming, fishing, and forestry</c:v>
                </c:pt>
                <c:pt idx="3">
                  <c:v>  Installation, maintenance, and repair</c:v>
                </c:pt>
                <c:pt idx="4">
                  <c:v>  Production</c:v>
                </c:pt>
                <c:pt idx="5">
                  <c:v>  Food preparation and serving related</c:v>
                </c:pt>
                <c:pt idx="6">
                  <c:v>  Transportation and material moving</c:v>
                </c:pt>
                <c:pt idx="7">
                  <c:v>  Healthcare support</c:v>
                </c:pt>
                <c:pt idx="8">
                  <c:v>  Protective service</c:v>
                </c:pt>
                <c:pt idx="9">
                  <c:v>  Personal care and service</c:v>
                </c:pt>
                <c:pt idx="10">
                  <c:v>  Healthcare practitioners and technical</c:v>
                </c:pt>
                <c:pt idx="11">
                  <c:v>  Arts, entertainment, and media</c:v>
                </c:pt>
                <c:pt idx="12">
                  <c:v>  Sales and related</c:v>
                </c:pt>
                <c:pt idx="13">
                  <c:v>  Office and administrative support</c:v>
                </c:pt>
                <c:pt idx="14">
                  <c:v>  Architecture and engineering</c:v>
                </c:pt>
                <c:pt idx="15">
                  <c:v>  Life, physical, and social science</c:v>
                </c:pt>
                <c:pt idx="16">
                  <c:v>  Community and social service</c:v>
                </c:pt>
                <c:pt idx="17">
                  <c:v>  Management</c:v>
                </c:pt>
                <c:pt idx="18">
                  <c:v>  Educational instruction and library</c:v>
                </c:pt>
                <c:pt idx="19">
                  <c:v>  Computer and mathematical</c:v>
                </c:pt>
                <c:pt idx="20">
                  <c:v>  Business and financial operations</c:v>
                </c:pt>
                <c:pt idx="21">
                  <c:v>  Legal</c:v>
                </c:pt>
              </c:strCache>
            </c:strRef>
          </c:cat>
          <c:val>
            <c:numRef>
              <c:f>'[AIOE_DataAppendix (2).xlsx]AIOE Chart'!$C$4:$C$25</c:f>
              <c:numCache>
                <c:formatCode>General</c:formatCode>
                <c:ptCount val="22"/>
                <c:pt idx="0">
                  <c:v>-1.3444832263157893</c:v>
                </c:pt>
                <c:pt idx="1">
                  <c:v>-1.1523520999999999</c:v>
                </c:pt>
                <c:pt idx="2">
                  <c:v>-1.0566988538461539</c:v>
                </c:pt>
                <c:pt idx="3">
                  <c:v>-0.8763252411764707</c:v>
                </c:pt>
                <c:pt idx="4">
                  <c:v>-0.82709250194174744</c:v>
                </c:pt>
                <c:pt idx="5">
                  <c:v>-0.76573719374999993</c:v>
                </c:pt>
                <c:pt idx="6">
                  <c:v>-0.74352634791666672</c:v>
                </c:pt>
                <c:pt idx="7">
                  <c:v>-0.51311930588235288</c:v>
                </c:pt>
                <c:pt idx="8">
                  <c:v>-0.35904266190476186</c:v>
                </c:pt>
                <c:pt idx="9">
                  <c:v>-0.28547779333333334</c:v>
                </c:pt>
                <c:pt idx="10">
                  <c:v>0.18913018474576257</c:v>
                </c:pt>
                <c:pt idx="11">
                  <c:v>0.26750621111111128</c:v>
                </c:pt>
                <c:pt idx="12">
                  <c:v>0.63720701428571436</c:v>
                </c:pt>
                <c:pt idx="13">
                  <c:v>0.64507530576923111</c:v>
                </c:pt>
                <c:pt idx="14">
                  <c:v>0.80825422352941156</c:v>
                </c:pt>
                <c:pt idx="15">
                  <c:v>0.82651321627906982</c:v>
                </c:pt>
                <c:pt idx="16">
                  <c:v>0.87579848571428565</c:v>
                </c:pt>
                <c:pt idx="17">
                  <c:v>0.96168207878787904</c:v>
                </c:pt>
                <c:pt idx="18">
                  <c:v>0.99290910833333335</c:v>
                </c:pt>
                <c:pt idx="19">
                  <c:v>1.1082286666666665</c:v>
                </c:pt>
                <c:pt idx="20">
                  <c:v>1.1714634906250005</c:v>
                </c:pt>
                <c:pt idx="21">
                  <c:v>1.3127264999999999</c:v>
                </c:pt>
              </c:numCache>
            </c:numRef>
          </c:val>
          <c:extLst>
            <c:ext xmlns:c14="http://schemas.microsoft.com/office/drawing/2007/8/2/chart" uri="{6F2FDCE9-48DA-4B69-8628-5D25D57E5C99}">
              <c14:invertSolidFillFmt>
                <c14:spPr xmlns:c14="http://schemas.microsoft.com/office/drawing/2007/8/2/chart">
                  <a:solidFill>
                    <a:srgbClr val="8FAADC"/>
                  </a:solidFill>
                  <a:ln>
                    <a:noFill/>
                  </a:ln>
                  <a:effectLst>
                    <a:outerShdw blurRad="50800" dist="38100" dir="2700000" algn="tl" rotWithShape="0">
                      <a:prstClr val="black">
                        <a:alpha val="40000"/>
                      </a:prstClr>
                    </a:outerShdw>
                  </a:effectLst>
                </c14:spPr>
              </c14:invertSolidFillFmt>
            </c:ext>
            <c:ext xmlns:c16="http://schemas.microsoft.com/office/drawing/2014/chart" uri="{C3380CC4-5D6E-409C-BE32-E72D297353CC}">
              <c16:uniqueId val="{00000000-102C-4D1B-AB12-02CC43668B44}"/>
            </c:ext>
          </c:extLst>
        </c:ser>
        <c:dLbls>
          <c:showLegendKey val="0"/>
          <c:showVal val="0"/>
          <c:showCatName val="0"/>
          <c:showSerName val="0"/>
          <c:showPercent val="0"/>
          <c:showBubbleSize val="0"/>
        </c:dLbls>
        <c:gapWidth val="77"/>
        <c:axId val="2053231503"/>
        <c:axId val="1791739151"/>
      </c:barChart>
      <c:catAx>
        <c:axId val="2053231503"/>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791739151"/>
        <c:crosses val="autoZero"/>
        <c:auto val="1"/>
        <c:lblAlgn val="ctr"/>
        <c:lblOffset val="0"/>
        <c:noMultiLvlLbl val="0"/>
      </c:catAx>
      <c:valAx>
        <c:axId val="1791739151"/>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5323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680808990657526E-2"/>
          <c:y val="2.8879814276811747E-2"/>
          <c:w val="0.94812275807409796"/>
          <c:h val="0.79566799703952817"/>
        </c:manualLayout>
      </c:layout>
      <c:barChart>
        <c:barDir val="col"/>
        <c:grouping val="clustered"/>
        <c:varyColors val="0"/>
        <c:ser>
          <c:idx val="0"/>
          <c:order val="0"/>
          <c:tx>
            <c:strRef>
              <c:f>'[BTOS AI Analysis - biweekly updates.xlsx]Results'!$C$158</c:f>
              <c:strCache>
                <c:ptCount val="1"/>
                <c:pt idx="0">
                  <c:v>Current</c:v>
                </c:pt>
              </c:strCache>
            </c:strRef>
          </c:tx>
          <c:spPr>
            <a:solidFill>
              <a:srgbClr val="4D4D4D"/>
            </a:solidFill>
            <a:ln>
              <a:solidFill>
                <a:schemeClr val="tx1">
                  <a:lumMod val="75000"/>
                  <a:lumOff val="25000"/>
                </a:schemeClr>
              </a:solid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'[BTOS AI Analysis - biweekly updates.xlsx]Results'!$B$159:$B$165</c:f>
              <c:strCache>
                <c:ptCount val="7"/>
                <c:pt idx="0">
                  <c:v>1 - 4
employees</c:v>
                </c:pt>
                <c:pt idx="1">
                  <c:v>5 - 9
employees</c:v>
                </c:pt>
                <c:pt idx="2">
                  <c:v>10 - 19
employees</c:v>
                </c:pt>
                <c:pt idx="3">
                  <c:v>20 - 49
employees</c:v>
                </c:pt>
                <c:pt idx="4">
                  <c:v>50 - 99
employees</c:v>
                </c:pt>
                <c:pt idx="5">
                  <c:v>100 - 249
employees</c:v>
                </c:pt>
                <c:pt idx="6">
                  <c:v>250 +
employees</c:v>
                </c:pt>
              </c:strCache>
            </c:strRef>
          </c:cat>
          <c:val>
            <c:numRef>
              <c:f>'[BTOS AI Analysis - biweekly updates.xlsx]Results'!$C$159:$C$165</c:f>
              <c:numCache>
                <c:formatCode>0.0%</c:formatCode>
                <c:ptCount val="7"/>
                <c:pt idx="0">
                  <c:v>4.5999999999999999E-2</c:v>
                </c:pt>
                <c:pt idx="1">
                  <c:v>3.7999999999999999E-2</c:v>
                </c:pt>
                <c:pt idx="2">
                  <c:v>3.4000000000000002E-2</c:v>
                </c:pt>
                <c:pt idx="3">
                  <c:v>3.4000000000000002E-2</c:v>
                </c:pt>
                <c:pt idx="4">
                  <c:v>3.2000000000000001E-2</c:v>
                </c:pt>
                <c:pt idx="5">
                  <c:v>3.7999999999999999E-2</c:v>
                </c:pt>
                <c:pt idx="6">
                  <c:v>5.2999999999999999E-2</c:v>
                </c:pt>
              </c:numCache>
            </c:numRef>
          </c:val>
          <c:extLst>
            <c:ext xmlns:c16="http://schemas.microsoft.com/office/drawing/2014/chart" uri="{C3380CC4-5D6E-409C-BE32-E72D297353CC}">
              <c16:uniqueId val="{00000000-E8E8-45FE-B42A-1223079F382B}"/>
            </c:ext>
          </c:extLst>
        </c:ser>
        <c:ser>
          <c:idx val="1"/>
          <c:order val="1"/>
          <c:tx>
            <c:strRef>
              <c:f>'[BTOS AI Analysis - biweekly updates.xlsx]Results'!$D$158</c:f>
              <c:strCache>
                <c:ptCount val="1"/>
                <c:pt idx="0">
                  <c:v>Future</c:v>
                </c:pt>
              </c:strCache>
            </c:strRef>
          </c:tx>
          <c:spPr>
            <a:solidFill>
              <a:schemeClr val="bg1"/>
            </a:solidFill>
            <a:ln>
              <a:noFill/>
            </a:ln>
            <a:effectLst/>
          </c:spPr>
          <c:invertIfNegative val="0"/>
          <c:cat>
            <c:strRef>
              <c:f>'[BTOS AI Analysis - biweekly updates.xlsx]Results'!$B$159:$B$165</c:f>
              <c:strCache>
                <c:ptCount val="7"/>
                <c:pt idx="0">
                  <c:v>1 - 4
employees</c:v>
                </c:pt>
                <c:pt idx="1">
                  <c:v>5 - 9
employees</c:v>
                </c:pt>
                <c:pt idx="2">
                  <c:v>10 - 19
employees</c:v>
                </c:pt>
                <c:pt idx="3">
                  <c:v>20 - 49
employees</c:v>
                </c:pt>
                <c:pt idx="4">
                  <c:v>50 - 99
employees</c:v>
                </c:pt>
                <c:pt idx="5">
                  <c:v>100 - 249
employees</c:v>
                </c:pt>
                <c:pt idx="6">
                  <c:v>250 +
employees</c:v>
                </c:pt>
              </c:strCache>
            </c:strRef>
          </c:cat>
          <c:val>
            <c:numRef>
              <c:f>'[BTOS AI Analysis - biweekly updates.xlsx]Results'!$D$159:$D$165</c:f>
              <c:numCache>
                <c:formatCode>0.0%</c:formatCode>
                <c:ptCount val="7"/>
                <c:pt idx="0">
                  <c:v>7.0999999999999994E-2</c:v>
                </c:pt>
                <c:pt idx="1">
                  <c:v>0.06</c:v>
                </c:pt>
                <c:pt idx="2">
                  <c:v>5.6000000000000001E-2</c:v>
                </c:pt>
                <c:pt idx="3">
                  <c:v>5.3999999999999999E-2</c:v>
                </c:pt>
                <c:pt idx="4">
                  <c:v>5.3999999999999999E-2</c:v>
                </c:pt>
                <c:pt idx="5">
                  <c:v>7.3999999999999996E-2</c:v>
                </c:pt>
                <c:pt idx="6">
                  <c:v>8.7999999999999995E-2</c:v>
                </c:pt>
              </c:numCache>
            </c:numRef>
          </c:val>
          <c:extLst>
            <c:ext xmlns:c16="http://schemas.microsoft.com/office/drawing/2014/chart" uri="{C3380CC4-5D6E-409C-BE32-E72D297353CC}">
              <c16:uniqueId val="{00000001-E8E8-45FE-B42A-1223079F382B}"/>
            </c:ext>
          </c:extLst>
        </c:ser>
        <c:dLbls>
          <c:showLegendKey val="0"/>
          <c:showVal val="0"/>
          <c:showCatName val="0"/>
          <c:showSerName val="0"/>
          <c:showPercent val="0"/>
          <c:showBubbleSize val="0"/>
        </c:dLbls>
        <c:gapWidth val="50"/>
        <c:axId val="1377040767"/>
        <c:axId val="1377041727"/>
      </c:barChart>
      <c:catAx>
        <c:axId val="1377040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1377041727"/>
        <c:crosses val="autoZero"/>
        <c:auto val="1"/>
        <c:lblAlgn val="ctr"/>
        <c:lblOffset val="100"/>
        <c:noMultiLvlLbl val="0"/>
      </c:catAx>
      <c:valAx>
        <c:axId val="1377041727"/>
        <c:scaling>
          <c:orientation val="minMax"/>
          <c:max val="9.0000000000000024E-2"/>
        </c:scaling>
        <c:delete val="1"/>
        <c:axPos val="l"/>
        <c:numFmt formatCode="0%" sourceLinked="0"/>
        <c:majorTickMark val="none"/>
        <c:minorTickMark val="none"/>
        <c:tickLblPos val="nextTo"/>
        <c:crossAx val="137704076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rgbClr val="000000"/>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680808990657526E-2"/>
          <c:y val="2.8879814276811747E-2"/>
          <c:w val="0.94812275807409796"/>
          <c:h val="0.79566799703952817"/>
        </c:manualLayout>
      </c:layout>
      <c:barChart>
        <c:barDir val="col"/>
        <c:grouping val="clustered"/>
        <c:varyColors val="0"/>
        <c:ser>
          <c:idx val="0"/>
          <c:order val="0"/>
          <c:tx>
            <c:strRef>
              <c:f>'[BTOS AI Analysis - biweekly updates.xlsx]Results'!$C$158</c:f>
              <c:strCache>
                <c:ptCount val="1"/>
                <c:pt idx="0">
                  <c:v>Current</c:v>
                </c:pt>
              </c:strCache>
            </c:strRef>
          </c:tx>
          <c:spPr>
            <a:solidFill>
              <a:srgbClr val="4D4D4D"/>
            </a:solidFill>
            <a:ln>
              <a:solidFill>
                <a:schemeClr val="tx1">
                  <a:lumMod val="75000"/>
                  <a:lumOff val="25000"/>
                </a:schemeClr>
              </a:solidFill>
            </a:ln>
            <a:effectLst/>
          </c:spPr>
          <c:invertIfNegative val="0"/>
          <c:cat>
            <c:strRef>
              <c:f>'[BTOS AI Analysis - biweekly updates.xlsx]Results'!$B$159:$B$165</c:f>
              <c:strCache>
                <c:ptCount val="7"/>
                <c:pt idx="0">
                  <c:v>1 - 4
employees</c:v>
                </c:pt>
                <c:pt idx="1">
                  <c:v>5 - 9
employees</c:v>
                </c:pt>
                <c:pt idx="2">
                  <c:v>10 - 19
employees</c:v>
                </c:pt>
                <c:pt idx="3">
                  <c:v>20 - 49
employees</c:v>
                </c:pt>
                <c:pt idx="4">
                  <c:v>50 - 99
employees</c:v>
                </c:pt>
                <c:pt idx="5">
                  <c:v>100 - 249
employees</c:v>
                </c:pt>
                <c:pt idx="6">
                  <c:v>250 +
employees</c:v>
                </c:pt>
              </c:strCache>
            </c:strRef>
          </c:cat>
          <c:val>
            <c:numRef>
              <c:f>'[BTOS AI Analysis - biweekly updates.xlsx]Results'!$C$159:$C$165</c:f>
              <c:numCache>
                <c:formatCode>0.0%</c:formatCode>
                <c:ptCount val="7"/>
                <c:pt idx="0">
                  <c:v>4.5999999999999999E-2</c:v>
                </c:pt>
                <c:pt idx="1">
                  <c:v>3.7999999999999999E-2</c:v>
                </c:pt>
                <c:pt idx="2">
                  <c:v>3.4000000000000002E-2</c:v>
                </c:pt>
                <c:pt idx="3">
                  <c:v>3.4000000000000002E-2</c:v>
                </c:pt>
                <c:pt idx="4">
                  <c:v>3.2000000000000001E-2</c:v>
                </c:pt>
                <c:pt idx="5">
                  <c:v>3.7999999999999999E-2</c:v>
                </c:pt>
                <c:pt idx="6">
                  <c:v>5.2999999999999999E-2</c:v>
                </c:pt>
              </c:numCache>
            </c:numRef>
          </c:val>
          <c:extLst>
            <c:ext xmlns:c16="http://schemas.microsoft.com/office/drawing/2014/chart" uri="{C3380CC4-5D6E-409C-BE32-E72D297353CC}">
              <c16:uniqueId val="{00000000-E8E8-45FE-B42A-1223079F382B}"/>
            </c:ext>
          </c:extLst>
        </c:ser>
        <c:ser>
          <c:idx val="1"/>
          <c:order val="1"/>
          <c:tx>
            <c:strRef>
              <c:f>'[BTOS AI Analysis - biweekly updates.xlsx]Results'!$D$158</c:f>
              <c:strCache>
                <c:ptCount val="1"/>
                <c:pt idx="0">
                  <c:v>Future</c:v>
                </c:pt>
              </c:strCache>
            </c:strRef>
          </c:tx>
          <c:spPr>
            <a:solidFill>
              <a:schemeClr val="accent1"/>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'[BTOS AI Analysis - biweekly updates.xlsx]Results'!$B$159:$B$165</c:f>
              <c:strCache>
                <c:ptCount val="7"/>
                <c:pt idx="0">
                  <c:v>1 - 4
employees</c:v>
                </c:pt>
                <c:pt idx="1">
                  <c:v>5 - 9
employees</c:v>
                </c:pt>
                <c:pt idx="2">
                  <c:v>10 - 19
employees</c:v>
                </c:pt>
                <c:pt idx="3">
                  <c:v>20 - 49
employees</c:v>
                </c:pt>
                <c:pt idx="4">
                  <c:v>50 - 99
employees</c:v>
                </c:pt>
                <c:pt idx="5">
                  <c:v>100 - 249
employees</c:v>
                </c:pt>
                <c:pt idx="6">
                  <c:v>250 +
employees</c:v>
                </c:pt>
              </c:strCache>
            </c:strRef>
          </c:cat>
          <c:val>
            <c:numRef>
              <c:f>'[BTOS AI Analysis - biweekly updates.xlsx]Results'!$D$159:$D$165</c:f>
              <c:numCache>
                <c:formatCode>0.0%</c:formatCode>
                <c:ptCount val="7"/>
                <c:pt idx="0">
                  <c:v>7.0999999999999994E-2</c:v>
                </c:pt>
                <c:pt idx="1">
                  <c:v>0.06</c:v>
                </c:pt>
                <c:pt idx="2">
                  <c:v>5.6000000000000001E-2</c:v>
                </c:pt>
                <c:pt idx="3">
                  <c:v>5.3999999999999999E-2</c:v>
                </c:pt>
                <c:pt idx="4">
                  <c:v>5.3999999999999999E-2</c:v>
                </c:pt>
                <c:pt idx="5">
                  <c:v>7.3999999999999996E-2</c:v>
                </c:pt>
                <c:pt idx="6">
                  <c:v>8.7999999999999995E-2</c:v>
                </c:pt>
              </c:numCache>
            </c:numRef>
          </c:val>
          <c:extLst>
            <c:ext xmlns:c16="http://schemas.microsoft.com/office/drawing/2014/chart" uri="{C3380CC4-5D6E-409C-BE32-E72D297353CC}">
              <c16:uniqueId val="{00000001-E8E8-45FE-B42A-1223079F382B}"/>
            </c:ext>
          </c:extLst>
        </c:ser>
        <c:dLbls>
          <c:showLegendKey val="0"/>
          <c:showVal val="0"/>
          <c:showCatName val="0"/>
          <c:showSerName val="0"/>
          <c:showPercent val="0"/>
          <c:showBubbleSize val="0"/>
        </c:dLbls>
        <c:gapWidth val="50"/>
        <c:axId val="1377040767"/>
        <c:axId val="1377041727"/>
      </c:barChart>
      <c:catAx>
        <c:axId val="1377040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1377041727"/>
        <c:crosses val="autoZero"/>
        <c:auto val="1"/>
        <c:lblAlgn val="ctr"/>
        <c:lblOffset val="100"/>
        <c:noMultiLvlLbl val="0"/>
      </c:catAx>
      <c:valAx>
        <c:axId val="1377041727"/>
        <c:scaling>
          <c:orientation val="minMax"/>
          <c:max val="9.0000000000000024E-2"/>
        </c:scaling>
        <c:delete val="1"/>
        <c:axPos val="l"/>
        <c:numFmt formatCode="0%" sourceLinked="0"/>
        <c:majorTickMark val="none"/>
        <c:minorTickMark val="none"/>
        <c:tickLblPos val="nextTo"/>
        <c:crossAx val="137704076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rgbClr val="000000"/>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22244094488187"/>
          <c:y val="1.0108156588288994E-2"/>
          <c:w val="0.54251843876086092"/>
          <c:h val="0.9825980338885103"/>
        </c:manualLayout>
      </c:layout>
      <c:barChart>
        <c:barDir val="bar"/>
        <c:grouping val="clustered"/>
        <c:varyColors val="0"/>
        <c:ser>
          <c:idx val="0"/>
          <c:order val="0"/>
          <c:tx>
            <c:strRef>
              <c:f>'[BTOS AI Analysis - biweekly updates.xlsx]Sector Results'!$D$52</c:f>
              <c:strCache>
                <c:ptCount val="1"/>
                <c:pt idx="0">
                  <c:v>Current</c:v>
                </c:pt>
              </c:strCache>
            </c:strRef>
          </c:tx>
          <c:spPr>
            <a:solidFill>
              <a:srgbClr val="4D4D4D"/>
            </a:solidFill>
            <a:ln>
              <a:solidFill>
                <a:srgbClr val="4D4D4D"/>
              </a:solidFill>
            </a:ln>
            <a:effectLst/>
          </c:spPr>
          <c:invertIfNegative val="0"/>
          <c:dLbls>
            <c:dLbl>
              <c:idx val="0"/>
              <c:layout>
                <c:manualLayout>
                  <c:x val="-2.846377395848227E-2"/>
                  <c:y val="7.8704003069562752E-8"/>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3.3450234056595432E-2"/>
                      <c:h val="4.5039310288486366E-2"/>
                    </c:manualLayout>
                  </c15:layout>
                </c:ext>
                <c:ext xmlns:c16="http://schemas.microsoft.com/office/drawing/2014/chart" uri="{C3380CC4-5D6E-409C-BE32-E72D297353CC}">
                  <c16:uniqueId val="{00000000-921F-4C2C-8CAC-0461C641434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'[BTOS AI Analysis - biweekly updates.xlsx]Sector Results'!$C$53:$C$67</c:f>
              <c:strCache>
                <c:ptCount val="15"/>
                <c:pt idx="0">
                  <c:v>Transportation &amp; Warehousing</c:v>
                </c:pt>
                <c:pt idx="1">
                  <c:v>Accommodation &amp; Food Services</c:v>
                </c:pt>
                <c:pt idx="2">
                  <c:v>Construction</c:v>
                </c:pt>
                <c:pt idx="3">
                  <c:v>Wholesale Trade</c:v>
                </c:pt>
                <c:pt idx="4">
                  <c:v>Other Services</c:v>
                </c:pt>
                <c:pt idx="5">
                  <c:v>Manufacturing</c:v>
                </c:pt>
                <c:pt idx="6">
                  <c:v>Retail Trade</c:v>
                </c:pt>
                <c:pt idx="7">
                  <c:v>Arts, Entertainment, &amp; Recreation</c:v>
                </c:pt>
                <c:pt idx="8">
                  <c:v>Administrative &amp; Support Services</c:v>
                </c:pt>
                <c:pt idx="9">
                  <c:v>Health Care &amp; Social Assistance</c:v>
                </c:pt>
                <c:pt idx="10">
                  <c:v>Finance &amp; Insurance</c:v>
                </c:pt>
                <c:pt idx="11">
                  <c:v>Real Estate &amp; Rental &amp; Leasing</c:v>
                </c:pt>
                <c:pt idx="12">
                  <c:v>Educational Services</c:v>
                </c:pt>
                <c:pt idx="13">
                  <c:v>Professional, Sci, &amp; Technical Services</c:v>
                </c:pt>
                <c:pt idx="14">
                  <c:v>Information</c:v>
                </c:pt>
              </c:strCache>
            </c:strRef>
          </c:cat>
          <c:val>
            <c:numRef>
              <c:f>'[BTOS AI Analysis - biweekly updates.xlsx]Sector Results'!$D$53:$D$67</c:f>
              <c:numCache>
                <c:formatCode>0.0%</c:formatCode>
                <c:ptCount val="15"/>
                <c:pt idx="0">
                  <c:v>8.9999999999999993E-3</c:v>
                </c:pt>
                <c:pt idx="1">
                  <c:v>1.2E-2</c:v>
                </c:pt>
                <c:pt idx="2">
                  <c:v>1.4999999999999999E-2</c:v>
                </c:pt>
                <c:pt idx="3">
                  <c:v>1.7000000000000001E-2</c:v>
                </c:pt>
                <c:pt idx="4">
                  <c:v>2.1000000000000001E-2</c:v>
                </c:pt>
                <c:pt idx="5">
                  <c:v>2.4E-2</c:v>
                </c:pt>
                <c:pt idx="6">
                  <c:v>2.8000000000000001E-2</c:v>
                </c:pt>
                <c:pt idx="7">
                  <c:v>0.05</c:v>
                </c:pt>
                <c:pt idx="8">
                  <c:v>4.1000000000000002E-2</c:v>
                </c:pt>
                <c:pt idx="9">
                  <c:v>0.04</c:v>
                </c:pt>
                <c:pt idx="10">
                  <c:v>4.4999999999999998E-2</c:v>
                </c:pt>
                <c:pt idx="11">
                  <c:v>6.9000000000000006E-2</c:v>
                </c:pt>
                <c:pt idx="12">
                  <c:v>9.4E-2</c:v>
                </c:pt>
                <c:pt idx="13">
                  <c:v>0.105</c:v>
                </c:pt>
                <c:pt idx="14">
                  <c:v>0.13200000000000001</c:v>
                </c:pt>
              </c:numCache>
            </c:numRef>
          </c:val>
          <c:extLst>
            <c:ext xmlns:c16="http://schemas.microsoft.com/office/drawing/2014/chart" uri="{C3380CC4-5D6E-409C-BE32-E72D297353CC}">
              <c16:uniqueId val="{00000000-FCF9-4718-971D-06F824E120A0}"/>
            </c:ext>
          </c:extLst>
        </c:ser>
        <c:ser>
          <c:idx val="1"/>
          <c:order val="1"/>
          <c:tx>
            <c:strRef>
              <c:f>'[BTOS AI Analysis - biweekly updates.xlsx]Sector Results'!$E$52</c:f>
              <c:strCache>
                <c:ptCount val="1"/>
                <c:pt idx="0">
                  <c:v>Future</c:v>
                </c:pt>
              </c:strCache>
            </c:strRef>
          </c:tx>
          <c:spPr>
            <a:solidFill>
              <a:schemeClr val="bg1"/>
            </a:solidFill>
            <a:ln>
              <a:noFill/>
            </a:ln>
            <a:effectLst/>
          </c:spPr>
          <c:invertIfNegative val="0"/>
          <c:cat>
            <c:strRef>
              <c:f>'[BTOS AI Analysis - biweekly updates.xlsx]Sector Results'!$C$53:$C$67</c:f>
              <c:strCache>
                <c:ptCount val="15"/>
                <c:pt idx="0">
                  <c:v>Transportation &amp; Warehousing</c:v>
                </c:pt>
                <c:pt idx="1">
                  <c:v>Accommodation &amp; Food Services</c:v>
                </c:pt>
                <c:pt idx="2">
                  <c:v>Construction</c:v>
                </c:pt>
                <c:pt idx="3">
                  <c:v>Wholesale Trade</c:v>
                </c:pt>
                <c:pt idx="4">
                  <c:v>Other Services</c:v>
                </c:pt>
                <c:pt idx="5">
                  <c:v>Manufacturing</c:v>
                </c:pt>
                <c:pt idx="6">
                  <c:v>Retail Trade</c:v>
                </c:pt>
                <c:pt idx="7">
                  <c:v>Arts, Entertainment, &amp; Recreation</c:v>
                </c:pt>
                <c:pt idx="8">
                  <c:v>Administrative &amp; Support Services</c:v>
                </c:pt>
                <c:pt idx="9">
                  <c:v>Health Care &amp; Social Assistance</c:v>
                </c:pt>
                <c:pt idx="10">
                  <c:v>Finance &amp; Insurance</c:v>
                </c:pt>
                <c:pt idx="11">
                  <c:v>Real Estate &amp; Rental &amp; Leasing</c:v>
                </c:pt>
                <c:pt idx="12">
                  <c:v>Educational Services</c:v>
                </c:pt>
                <c:pt idx="13">
                  <c:v>Professional, Sci, &amp; Technical Services</c:v>
                </c:pt>
                <c:pt idx="14">
                  <c:v>Information</c:v>
                </c:pt>
              </c:strCache>
            </c:strRef>
          </c:cat>
          <c:val>
            <c:numRef>
              <c:f>'[BTOS AI Analysis - biweekly updates.xlsx]Sector Results'!$E$53:$E$67</c:f>
              <c:numCache>
                <c:formatCode>0.0%</c:formatCode>
                <c:ptCount val="15"/>
                <c:pt idx="0">
                  <c:v>1.4E-2</c:v>
                </c:pt>
                <c:pt idx="1">
                  <c:v>0.02</c:v>
                </c:pt>
                <c:pt idx="2">
                  <c:v>2.5999999999999999E-2</c:v>
                </c:pt>
                <c:pt idx="3">
                  <c:v>3.6999999999999998E-2</c:v>
                </c:pt>
                <c:pt idx="4">
                  <c:v>3.7999999999999999E-2</c:v>
                </c:pt>
                <c:pt idx="5">
                  <c:v>0.04</c:v>
                </c:pt>
                <c:pt idx="6">
                  <c:v>4.1000000000000002E-2</c:v>
                </c:pt>
                <c:pt idx="7">
                  <c:v>6.4000000000000001E-2</c:v>
                </c:pt>
                <c:pt idx="8">
                  <c:v>6.5000000000000002E-2</c:v>
                </c:pt>
                <c:pt idx="9">
                  <c:v>6.8000000000000005E-2</c:v>
                </c:pt>
                <c:pt idx="10">
                  <c:v>9.5000000000000001E-2</c:v>
                </c:pt>
                <c:pt idx="11">
                  <c:v>9.6000000000000002E-2</c:v>
                </c:pt>
                <c:pt idx="12">
                  <c:v>0.128</c:v>
                </c:pt>
                <c:pt idx="13">
                  <c:v>0.157</c:v>
                </c:pt>
                <c:pt idx="14">
                  <c:v>0.191</c:v>
                </c:pt>
              </c:numCache>
            </c:numRef>
          </c:val>
          <c:extLst>
            <c:ext xmlns:c16="http://schemas.microsoft.com/office/drawing/2014/chart" uri="{C3380CC4-5D6E-409C-BE32-E72D297353CC}">
              <c16:uniqueId val="{00000001-FCF9-4718-971D-06F824E120A0}"/>
            </c:ext>
          </c:extLst>
        </c:ser>
        <c:dLbls>
          <c:showLegendKey val="0"/>
          <c:showVal val="0"/>
          <c:showCatName val="0"/>
          <c:showSerName val="0"/>
          <c:showPercent val="0"/>
          <c:showBubbleSize val="0"/>
        </c:dLbls>
        <c:gapWidth val="50"/>
        <c:axId val="1440643055"/>
        <c:axId val="1440641135"/>
      </c:barChart>
      <c:catAx>
        <c:axId val="14406430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440641135"/>
        <c:crosses val="autoZero"/>
        <c:auto val="1"/>
        <c:lblAlgn val="ctr"/>
        <c:lblOffset val="100"/>
        <c:noMultiLvlLbl val="0"/>
      </c:catAx>
      <c:valAx>
        <c:axId val="1440641135"/>
        <c:scaling>
          <c:orientation val="minMax"/>
          <c:max val="0.2"/>
        </c:scaling>
        <c:delete val="1"/>
        <c:axPos val="b"/>
        <c:numFmt formatCode="0.0%" sourceLinked="1"/>
        <c:majorTickMark val="none"/>
        <c:minorTickMark val="none"/>
        <c:tickLblPos val="nextTo"/>
        <c:crossAx val="144064305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22244094488187"/>
          <c:y val="1.0108156588288994E-2"/>
          <c:w val="0.54251843876086092"/>
          <c:h val="0.9825980338885103"/>
        </c:manualLayout>
      </c:layout>
      <c:barChart>
        <c:barDir val="bar"/>
        <c:grouping val="clustered"/>
        <c:varyColors val="0"/>
        <c:ser>
          <c:idx val="0"/>
          <c:order val="0"/>
          <c:tx>
            <c:strRef>
              <c:f>'[BTOS AI Analysis - biweekly updates.xlsx]Sector Results'!$D$52</c:f>
              <c:strCache>
                <c:ptCount val="1"/>
                <c:pt idx="0">
                  <c:v>Current</c:v>
                </c:pt>
              </c:strCache>
            </c:strRef>
          </c:tx>
          <c:spPr>
            <a:solidFill>
              <a:srgbClr val="4D4D4D"/>
            </a:solidFill>
            <a:ln>
              <a:solidFill>
                <a:srgbClr val="4D4D4D"/>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'[BTOS AI Analysis - biweekly updates.xlsx]Sector Results'!$C$53:$C$67</c:f>
              <c:strCache>
                <c:ptCount val="15"/>
                <c:pt idx="0">
                  <c:v>Transportation &amp; Warehousing</c:v>
                </c:pt>
                <c:pt idx="1">
                  <c:v>Accommodation &amp; Food Services</c:v>
                </c:pt>
                <c:pt idx="2">
                  <c:v>Construction</c:v>
                </c:pt>
                <c:pt idx="3">
                  <c:v>Wholesale Trade</c:v>
                </c:pt>
                <c:pt idx="4">
                  <c:v>Other Services</c:v>
                </c:pt>
                <c:pt idx="5">
                  <c:v>Manufacturing</c:v>
                </c:pt>
                <c:pt idx="6">
                  <c:v>Retail Trade</c:v>
                </c:pt>
                <c:pt idx="7">
                  <c:v>Arts, Entertainment, &amp; Recreation</c:v>
                </c:pt>
                <c:pt idx="8">
                  <c:v>Administrative &amp; Support Services</c:v>
                </c:pt>
                <c:pt idx="9">
                  <c:v>Health Care &amp; Social Assistance</c:v>
                </c:pt>
                <c:pt idx="10">
                  <c:v>Finance &amp; Insurance</c:v>
                </c:pt>
                <c:pt idx="11">
                  <c:v>Real Estate &amp; Rental &amp; Leasing</c:v>
                </c:pt>
                <c:pt idx="12">
                  <c:v>Educational Services</c:v>
                </c:pt>
                <c:pt idx="13">
                  <c:v>Professional, Sci, &amp; Technical Services</c:v>
                </c:pt>
                <c:pt idx="14">
                  <c:v>Information</c:v>
                </c:pt>
              </c:strCache>
            </c:strRef>
          </c:cat>
          <c:val>
            <c:numRef>
              <c:f>'[BTOS AI Analysis - biweekly updates.xlsx]Sector Results'!$D$53:$D$67</c:f>
              <c:numCache>
                <c:formatCode>0.0%</c:formatCode>
                <c:ptCount val="15"/>
                <c:pt idx="0">
                  <c:v>8.9999999999999993E-3</c:v>
                </c:pt>
                <c:pt idx="1">
                  <c:v>1.2E-2</c:v>
                </c:pt>
                <c:pt idx="2">
                  <c:v>1.4999999999999999E-2</c:v>
                </c:pt>
                <c:pt idx="3">
                  <c:v>1.7000000000000001E-2</c:v>
                </c:pt>
                <c:pt idx="4">
                  <c:v>2.1000000000000001E-2</c:v>
                </c:pt>
                <c:pt idx="5">
                  <c:v>2.4E-2</c:v>
                </c:pt>
                <c:pt idx="6">
                  <c:v>2.8000000000000001E-2</c:v>
                </c:pt>
                <c:pt idx="7">
                  <c:v>0.05</c:v>
                </c:pt>
                <c:pt idx="8">
                  <c:v>4.1000000000000002E-2</c:v>
                </c:pt>
                <c:pt idx="9">
                  <c:v>0.04</c:v>
                </c:pt>
                <c:pt idx="10">
                  <c:v>4.4999999999999998E-2</c:v>
                </c:pt>
                <c:pt idx="11">
                  <c:v>6.9000000000000006E-2</c:v>
                </c:pt>
                <c:pt idx="12">
                  <c:v>9.4E-2</c:v>
                </c:pt>
                <c:pt idx="13">
                  <c:v>0.105</c:v>
                </c:pt>
                <c:pt idx="14">
                  <c:v>0.13200000000000001</c:v>
                </c:pt>
              </c:numCache>
            </c:numRef>
          </c:val>
          <c:extLst>
            <c:ext xmlns:c16="http://schemas.microsoft.com/office/drawing/2014/chart" uri="{C3380CC4-5D6E-409C-BE32-E72D297353CC}">
              <c16:uniqueId val="{00000000-FCF9-4718-971D-06F824E120A0}"/>
            </c:ext>
          </c:extLst>
        </c:ser>
        <c:ser>
          <c:idx val="1"/>
          <c:order val="1"/>
          <c:tx>
            <c:strRef>
              <c:f>'[BTOS AI Analysis - biweekly updates.xlsx]Sector Results'!$E$52</c:f>
              <c:strCache>
                <c:ptCount val="1"/>
                <c:pt idx="0">
                  <c:v>Future</c:v>
                </c:pt>
              </c:strCache>
            </c:strRef>
          </c:tx>
          <c:spPr>
            <a:solidFill>
              <a:schemeClr val="accent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'[BTOS AI Analysis - biweekly updates.xlsx]Sector Results'!$C$53:$C$67</c:f>
              <c:strCache>
                <c:ptCount val="15"/>
                <c:pt idx="0">
                  <c:v>Transportation &amp; Warehousing</c:v>
                </c:pt>
                <c:pt idx="1">
                  <c:v>Accommodation &amp; Food Services</c:v>
                </c:pt>
                <c:pt idx="2">
                  <c:v>Construction</c:v>
                </c:pt>
                <c:pt idx="3">
                  <c:v>Wholesale Trade</c:v>
                </c:pt>
                <c:pt idx="4">
                  <c:v>Other Services</c:v>
                </c:pt>
                <c:pt idx="5">
                  <c:v>Manufacturing</c:v>
                </c:pt>
                <c:pt idx="6">
                  <c:v>Retail Trade</c:v>
                </c:pt>
                <c:pt idx="7">
                  <c:v>Arts, Entertainment, &amp; Recreation</c:v>
                </c:pt>
                <c:pt idx="8">
                  <c:v>Administrative &amp; Support Services</c:v>
                </c:pt>
                <c:pt idx="9">
                  <c:v>Health Care &amp; Social Assistance</c:v>
                </c:pt>
                <c:pt idx="10">
                  <c:v>Finance &amp; Insurance</c:v>
                </c:pt>
                <c:pt idx="11">
                  <c:v>Real Estate &amp; Rental &amp; Leasing</c:v>
                </c:pt>
                <c:pt idx="12">
                  <c:v>Educational Services</c:v>
                </c:pt>
                <c:pt idx="13">
                  <c:v>Professional, Sci, &amp; Technical Services</c:v>
                </c:pt>
                <c:pt idx="14">
                  <c:v>Information</c:v>
                </c:pt>
              </c:strCache>
            </c:strRef>
          </c:cat>
          <c:val>
            <c:numRef>
              <c:f>'[BTOS AI Analysis - biweekly updates.xlsx]Sector Results'!$E$53:$E$67</c:f>
              <c:numCache>
                <c:formatCode>0.0%</c:formatCode>
                <c:ptCount val="15"/>
                <c:pt idx="0">
                  <c:v>1.4E-2</c:v>
                </c:pt>
                <c:pt idx="1">
                  <c:v>0.02</c:v>
                </c:pt>
                <c:pt idx="2">
                  <c:v>2.5999999999999999E-2</c:v>
                </c:pt>
                <c:pt idx="3">
                  <c:v>3.6999999999999998E-2</c:v>
                </c:pt>
                <c:pt idx="4">
                  <c:v>3.7999999999999999E-2</c:v>
                </c:pt>
                <c:pt idx="5">
                  <c:v>0.04</c:v>
                </c:pt>
                <c:pt idx="6">
                  <c:v>4.1000000000000002E-2</c:v>
                </c:pt>
                <c:pt idx="7">
                  <c:v>6.4000000000000001E-2</c:v>
                </c:pt>
                <c:pt idx="8">
                  <c:v>6.5000000000000002E-2</c:v>
                </c:pt>
                <c:pt idx="9">
                  <c:v>6.8000000000000005E-2</c:v>
                </c:pt>
                <c:pt idx="10">
                  <c:v>9.5000000000000001E-2</c:v>
                </c:pt>
                <c:pt idx="11">
                  <c:v>9.6000000000000002E-2</c:v>
                </c:pt>
                <c:pt idx="12">
                  <c:v>0.128</c:v>
                </c:pt>
                <c:pt idx="13">
                  <c:v>0.157</c:v>
                </c:pt>
                <c:pt idx="14">
                  <c:v>0.191</c:v>
                </c:pt>
              </c:numCache>
            </c:numRef>
          </c:val>
          <c:extLst>
            <c:ext xmlns:c16="http://schemas.microsoft.com/office/drawing/2014/chart" uri="{C3380CC4-5D6E-409C-BE32-E72D297353CC}">
              <c16:uniqueId val="{00000001-FCF9-4718-971D-06F824E120A0}"/>
            </c:ext>
          </c:extLst>
        </c:ser>
        <c:dLbls>
          <c:showLegendKey val="0"/>
          <c:showVal val="0"/>
          <c:showCatName val="0"/>
          <c:showSerName val="0"/>
          <c:showPercent val="0"/>
          <c:showBubbleSize val="0"/>
        </c:dLbls>
        <c:gapWidth val="50"/>
        <c:axId val="1440643055"/>
        <c:axId val="1440641135"/>
      </c:barChart>
      <c:catAx>
        <c:axId val="14406430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1440641135"/>
        <c:crosses val="autoZero"/>
        <c:auto val="1"/>
        <c:lblAlgn val="ctr"/>
        <c:lblOffset val="100"/>
        <c:noMultiLvlLbl val="0"/>
      </c:catAx>
      <c:valAx>
        <c:axId val="1440641135"/>
        <c:scaling>
          <c:orientation val="minMax"/>
          <c:max val="0.2"/>
        </c:scaling>
        <c:delete val="1"/>
        <c:axPos val="b"/>
        <c:numFmt formatCode="0.0%" sourceLinked="1"/>
        <c:majorTickMark val="none"/>
        <c:minorTickMark val="none"/>
        <c:tickLblPos val="nextTo"/>
        <c:crossAx val="144064305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noFill/>
            <a:ln w="38100">
              <a:solidFill>
                <a:srgbClr val="4D4D4D"/>
              </a:solidFill>
              <a:prstDash val="sysDot"/>
            </a:ln>
            <a:effectLst/>
          </c:spPr>
          <c:invertIfNegative val="0"/>
          <c:cat>
            <c:strRef>
              <c:f>'Figure 2'!$H$8:$I$8</c:f>
              <c:strCache>
                <c:ptCount val="2"/>
                <c:pt idx="0">
                  <c:v>Replace
Human Tasks</c:v>
                </c:pt>
                <c:pt idx="1">
                  <c:v>Replace
Equipment/Software</c:v>
                </c:pt>
              </c:strCache>
            </c:strRef>
          </c:cat>
          <c:val>
            <c:numRef>
              <c:f>'Figure 2'!$H$9:$I$9</c:f>
              <c:numCache>
                <c:formatCode>0.0%</c:formatCode>
                <c:ptCount val="2"/>
                <c:pt idx="0">
                  <c:v>0.26600000000000001</c:v>
                </c:pt>
                <c:pt idx="1">
                  <c:v>0.193</c:v>
                </c:pt>
              </c:numCache>
            </c:numRef>
          </c:val>
          <c:extLst>
            <c:ext xmlns:c16="http://schemas.microsoft.com/office/drawing/2014/chart" uri="{C3380CC4-5D6E-409C-BE32-E72D297353CC}">
              <c16:uniqueId val="{00000000-976B-4AFA-B887-A679B3FDA06D}"/>
            </c:ext>
          </c:extLst>
        </c:ser>
        <c:ser>
          <c:idx val="1"/>
          <c:order val="1"/>
          <c:spPr>
            <a:noFill/>
            <a:ln w="28575">
              <a:noFill/>
              <a:prstDash val="sysDot"/>
            </a:ln>
            <a:effectLst/>
          </c:spPr>
          <c:invertIfNegative val="0"/>
          <c:cat>
            <c:strRef>
              <c:f>'Figure 2'!$H$8:$I$8</c:f>
              <c:strCache>
                <c:ptCount val="2"/>
                <c:pt idx="0">
                  <c:v>Replace
Human Tasks</c:v>
                </c:pt>
                <c:pt idx="1">
                  <c:v>Replace
Equipment/Software</c:v>
                </c:pt>
              </c:strCache>
            </c:strRef>
          </c:cat>
          <c:val>
            <c:numRef>
              <c:f>'Figure 2'!$H$10:$I$10</c:f>
              <c:numCache>
                <c:formatCode>0.0%</c:formatCode>
                <c:ptCount val="2"/>
                <c:pt idx="0">
                  <c:v>0.28899999999999998</c:v>
                </c:pt>
                <c:pt idx="1">
                  <c:v>0.31</c:v>
                </c:pt>
              </c:numCache>
            </c:numRef>
          </c:val>
          <c:extLst>
            <c:ext xmlns:c16="http://schemas.microsoft.com/office/drawing/2014/chart" uri="{C3380CC4-5D6E-409C-BE32-E72D297353CC}">
              <c16:uniqueId val="{00000001-976B-4AFA-B887-A679B3FDA06D}"/>
            </c:ext>
          </c:extLst>
        </c:ser>
        <c:dLbls>
          <c:showLegendKey val="0"/>
          <c:showVal val="0"/>
          <c:showCatName val="0"/>
          <c:showSerName val="0"/>
          <c:showPercent val="0"/>
          <c:showBubbleSize val="0"/>
        </c:dLbls>
        <c:gapWidth val="50"/>
        <c:axId val="1015690255"/>
        <c:axId val="1101346992"/>
      </c:barChart>
      <c:catAx>
        <c:axId val="1015690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101346992"/>
        <c:crosses val="autoZero"/>
        <c:auto val="1"/>
        <c:lblAlgn val="ctr"/>
        <c:lblOffset val="100"/>
        <c:noMultiLvlLbl val="0"/>
      </c:catAx>
      <c:valAx>
        <c:axId val="1101346992"/>
        <c:scaling>
          <c:orientation val="minMax"/>
          <c:max val="0.35000000000000003"/>
        </c:scaling>
        <c:delete val="1"/>
        <c:axPos val="l"/>
        <c:numFmt formatCode="0.0%" sourceLinked="1"/>
        <c:majorTickMark val="out"/>
        <c:minorTickMark val="none"/>
        <c:tickLblPos val="nextTo"/>
        <c:crossAx val="10156902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D4D4D"/>
            </a:solidFill>
            <a:ln>
              <a:noFill/>
            </a:ln>
            <a:effectLst/>
          </c:spPr>
          <c:invertIfNegative val="0"/>
          <c:dLbls>
            <c:dLbl>
              <c:idx val="0"/>
              <c:layout>
                <c:manualLayout>
                  <c:x val="-3.3861483602243285E-3"/>
                  <c:y val="0.21462782962475882"/>
                </c:manualLayout>
              </c:layout>
              <c:tx>
                <c:rich>
                  <a:bodyPr/>
                  <a:lstStyle/>
                  <a:p>
                    <a:fld id="{D7046F3F-0598-4155-8EB2-147B9430FF69}" type="VALUE">
                      <a:rPr lang="en-US" b="1" smtClean="0"/>
                      <a:pPr/>
                      <a:t>[VALUE]</a:t>
                    </a:fld>
                    <a:r>
                      <a:rPr lang="en-US" dirty="0"/>
                      <a:t> </a:t>
                    </a:r>
                  </a:p>
                  <a:p>
                    <a:r>
                      <a:rPr lang="en-US" sz="1800" dirty="0"/>
                      <a:t>Past 6</a:t>
                    </a:r>
                  </a:p>
                  <a:p>
                    <a:r>
                      <a:rPr lang="en-US" sz="1800" dirty="0"/>
                      <a:t> months</a:t>
                    </a:r>
                    <a:r>
                      <a:rPr lang="en-US" sz="1800" baseline="0"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178-42B2-BD7C-0CBB01C88F04}"/>
                </c:ext>
              </c:extLst>
            </c:dLbl>
            <c:dLbl>
              <c:idx val="1"/>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D178-42B2-BD7C-0CBB01C88F04}"/>
                </c:ext>
              </c:extLst>
            </c:dLbl>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2'!$H$4:$I$4</c:f>
              <c:strCache>
                <c:ptCount val="2"/>
                <c:pt idx="0">
                  <c:v>Replace
Human Tasks</c:v>
                </c:pt>
                <c:pt idx="1">
                  <c:v>Replace
Equipment/Software</c:v>
                </c:pt>
              </c:strCache>
            </c:strRef>
          </c:cat>
          <c:val>
            <c:numRef>
              <c:f>'Figure 2'!$H$5:$I$5</c:f>
              <c:numCache>
                <c:formatCode>0.0%</c:formatCode>
                <c:ptCount val="2"/>
                <c:pt idx="0">
                  <c:v>0.26600000000000001</c:v>
                </c:pt>
                <c:pt idx="1">
                  <c:v>0.19600000000000001</c:v>
                </c:pt>
              </c:numCache>
            </c:numRef>
          </c:val>
          <c:extLst>
            <c:ext xmlns:c16="http://schemas.microsoft.com/office/drawing/2014/chart" uri="{C3380CC4-5D6E-409C-BE32-E72D297353CC}">
              <c16:uniqueId val="{00000001-D178-42B2-BD7C-0CBB01C88F04}"/>
            </c:ext>
          </c:extLst>
        </c:ser>
        <c:ser>
          <c:idx val="1"/>
          <c:order val="1"/>
          <c:spPr>
            <a:solidFill>
              <a:schemeClr val="bg1"/>
            </a:solidFill>
            <a:ln>
              <a:noFill/>
            </a:ln>
            <a:effectLst/>
          </c:spPr>
          <c:invertIfNegative val="0"/>
          <c:dLbls>
            <c:dLbl>
              <c:idx val="0"/>
              <c:tx>
                <c:rich>
                  <a:bodyPr/>
                  <a:lstStyle/>
                  <a:p>
                    <a:fld id="{35DE07B0-22F0-481B-B488-0BB5E5B57A9A}" type="VALUE">
                      <a:rPr lang="en-US" sz="2400" b="1" smtClean="0"/>
                      <a:pPr/>
                      <a:t>[VALUE]</a:t>
                    </a:fld>
                    <a:r>
                      <a:rPr lang="en-US" sz="2400" dirty="0"/>
                      <a:t> </a:t>
                    </a:r>
                  </a:p>
                  <a:p>
                    <a:r>
                      <a:rPr lang="en-US" sz="1800" dirty="0"/>
                      <a:t>Next 6 </a:t>
                    </a:r>
                  </a:p>
                  <a:p>
                    <a:r>
                      <a:rPr lang="en-US" sz="1800" dirty="0"/>
                      <a:t>months</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178-42B2-BD7C-0CBB01C88F04}"/>
                </c:ext>
              </c:extLst>
            </c:dLbl>
            <c:dLbl>
              <c:idx val="1"/>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D178-42B2-BD7C-0CBB01C88F04}"/>
                </c:ext>
              </c:extLst>
            </c:dLbl>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2'!$H$4:$I$4</c:f>
              <c:strCache>
                <c:ptCount val="2"/>
                <c:pt idx="0">
                  <c:v>Replace
Human Tasks</c:v>
                </c:pt>
                <c:pt idx="1">
                  <c:v>Replace
Equipment/Software</c:v>
                </c:pt>
              </c:strCache>
            </c:strRef>
          </c:cat>
          <c:val>
            <c:numRef>
              <c:f>'Figure 2'!$H$6:$I$6</c:f>
              <c:numCache>
                <c:formatCode>0.0%</c:formatCode>
                <c:ptCount val="2"/>
                <c:pt idx="0">
                  <c:v>0.34399999999999997</c:v>
                </c:pt>
                <c:pt idx="1">
                  <c:v>0.33500000000000002</c:v>
                </c:pt>
              </c:numCache>
            </c:numRef>
          </c:val>
          <c:extLst>
            <c:ext xmlns:c16="http://schemas.microsoft.com/office/drawing/2014/chart" uri="{C3380CC4-5D6E-409C-BE32-E72D297353CC}">
              <c16:uniqueId val="{00000003-D178-42B2-BD7C-0CBB01C88F04}"/>
            </c:ext>
          </c:extLst>
        </c:ser>
        <c:dLbls>
          <c:showLegendKey val="0"/>
          <c:showVal val="0"/>
          <c:showCatName val="0"/>
          <c:showSerName val="0"/>
          <c:showPercent val="0"/>
          <c:showBubbleSize val="0"/>
        </c:dLbls>
        <c:gapWidth val="50"/>
        <c:axId val="1015690255"/>
        <c:axId val="1101346992"/>
      </c:barChart>
      <c:catAx>
        <c:axId val="1015690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0000"/>
                </a:solidFill>
                <a:latin typeface="+mn-lt"/>
                <a:ea typeface="+mn-ea"/>
                <a:cs typeface="+mn-cs"/>
              </a:defRPr>
            </a:pPr>
            <a:endParaRPr lang="en-US"/>
          </a:p>
        </c:txPr>
        <c:crossAx val="1101346992"/>
        <c:crosses val="autoZero"/>
        <c:auto val="1"/>
        <c:lblAlgn val="ctr"/>
        <c:lblOffset val="100"/>
        <c:noMultiLvlLbl val="0"/>
      </c:catAx>
      <c:valAx>
        <c:axId val="1101346992"/>
        <c:scaling>
          <c:orientation val="minMax"/>
        </c:scaling>
        <c:delete val="1"/>
        <c:axPos val="l"/>
        <c:numFmt formatCode="0.0%" sourceLinked="1"/>
        <c:majorTickMark val="out"/>
        <c:minorTickMark val="none"/>
        <c:tickLblPos val="nextTo"/>
        <c:crossAx val="10156902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solidFill>
            <a:srgbClr val="000000"/>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noFill/>
            <a:ln w="38100">
              <a:solidFill>
                <a:srgbClr val="4D4D4D"/>
              </a:solidFill>
              <a:prstDash val="sysDot"/>
            </a:ln>
            <a:effectLst/>
          </c:spPr>
          <c:invertIfNegative val="0"/>
          <c:cat>
            <c:strRef>
              <c:f>'Figure 2'!$H$8:$I$8</c:f>
              <c:strCache>
                <c:ptCount val="2"/>
                <c:pt idx="0">
                  <c:v>Replace
Human Tasks</c:v>
                </c:pt>
                <c:pt idx="1">
                  <c:v>Replace
Equipment/Software</c:v>
                </c:pt>
              </c:strCache>
            </c:strRef>
          </c:cat>
          <c:val>
            <c:numRef>
              <c:f>'Figure 2'!$H$9:$I$9</c:f>
              <c:numCache>
                <c:formatCode>0.0%</c:formatCode>
                <c:ptCount val="2"/>
                <c:pt idx="0">
                  <c:v>0.26600000000000001</c:v>
                </c:pt>
                <c:pt idx="1">
                  <c:v>0.193</c:v>
                </c:pt>
              </c:numCache>
            </c:numRef>
          </c:val>
          <c:extLst>
            <c:ext xmlns:c16="http://schemas.microsoft.com/office/drawing/2014/chart" uri="{C3380CC4-5D6E-409C-BE32-E72D297353CC}">
              <c16:uniqueId val="{00000000-976B-4AFA-B887-A679B3FDA06D}"/>
            </c:ext>
          </c:extLst>
        </c:ser>
        <c:ser>
          <c:idx val="1"/>
          <c:order val="1"/>
          <c:spPr>
            <a:noFill/>
            <a:ln w="28575">
              <a:solidFill>
                <a:schemeClr val="accent1"/>
              </a:solidFill>
              <a:prstDash val="sysDot"/>
            </a:ln>
            <a:effectLst/>
          </c:spPr>
          <c:invertIfNegative val="0"/>
          <c:cat>
            <c:strRef>
              <c:f>'Figure 2'!$H$8:$I$8</c:f>
              <c:strCache>
                <c:ptCount val="2"/>
                <c:pt idx="0">
                  <c:v>Replace
Human Tasks</c:v>
                </c:pt>
                <c:pt idx="1">
                  <c:v>Replace
Equipment/Software</c:v>
                </c:pt>
              </c:strCache>
            </c:strRef>
          </c:cat>
          <c:val>
            <c:numRef>
              <c:f>'Figure 2'!$H$10:$I$10</c:f>
              <c:numCache>
                <c:formatCode>0.0%</c:formatCode>
                <c:ptCount val="2"/>
                <c:pt idx="0">
                  <c:v>0.28899999999999998</c:v>
                </c:pt>
                <c:pt idx="1">
                  <c:v>0.31</c:v>
                </c:pt>
              </c:numCache>
            </c:numRef>
          </c:val>
          <c:extLst>
            <c:ext xmlns:c16="http://schemas.microsoft.com/office/drawing/2014/chart" uri="{C3380CC4-5D6E-409C-BE32-E72D297353CC}">
              <c16:uniqueId val="{00000001-976B-4AFA-B887-A679B3FDA06D}"/>
            </c:ext>
          </c:extLst>
        </c:ser>
        <c:dLbls>
          <c:showLegendKey val="0"/>
          <c:showVal val="0"/>
          <c:showCatName val="0"/>
          <c:showSerName val="0"/>
          <c:showPercent val="0"/>
          <c:showBubbleSize val="0"/>
        </c:dLbls>
        <c:gapWidth val="50"/>
        <c:axId val="1015690255"/>
        <c:axId val="1101346992"/>
      </c:barChart>
      <c:catAx>
        <c:axId val="1015690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101346992"/>
        <c:crosses val="autoZero"/>
        <c:auto val="1"/>
        <c:lblAlgn val="ctr"/>
        <c:lblOffset val="100"/>
        <c:noMultiLvlLbl val="0"/>
      </c:catAx>
      <c:valAx>
        <c:axId val="1101346992"/>
        <c:scaling>
          <c:orientation val="minMax"/>
          <c:max val="0.35000000000000003"/>
        </c:scaling>
        <c:delete val="1"/>
        <c:axPos val="l"/>
        <c:numFmt formatCode="0.0%" sourceLinked="1"/>
        <c:majorTickMark val="out"/>
        <c:minorTickMark val="none"/>
        <c:tickLblPos val="nextTo"/>
        <c:crossAx val="10156902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D4D4D"/>
            </a:solidFill>
            <a:ln>
              <a:noFill/>
            </a:ln>
            <a:effectLst/>
          </c:spPr>
          <c:invertIfNegative val="0"/>
          <c:dLbls>
            <c:dLbl>
              <c:idx val="0"/>
              <c:layout>
                <c:manualLayout>
                  <c:x val="-3.3861483602243285E-3"/>
                  <c:y val="0.21462782962475882"/>
                </c:manualLayout>
              </c:layout>
              <c:tx>
                <c:rich>
                  <a:bodyPr/>
                  <a:lstStyle/>
                  <a:p>
                    <a:fld id="{D7046F3F-0598-4155-8EB2-147B9430FF69}" type="VALUE">
                      <a:rPr lang="en-US" b="1" smtClean="0"/>
                      <a:pPr/>
                      <a:t>[VALUE]</a:t>
                    </a:fld>
                    <a:r>
                      <a:rPr lang="en-US" dirty="0"/>
                      <a:t> </a:t>
                    </a:r>
                  </a:p>
                  <a:p>
                    <a:r>
                      <a:rPr lang="en-US" sz="1800" dirty="0"/>
                      <a:t>Past 6</a:t>
                    </a:r>
                  </a:p>
                  <a:p>
                    <a:r>
                      <a:rPr lang="en-US" sz="1800" dirty="0"/>
                      <a:t> months</a:t>
                    </a:r>
                    <a:r>
                      <a:rPr lang="en-US" sz="1800" baseline="0"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178-42B2-BD7C-0CBB01C88F04}"/>
                </c:ext>
              </c:extLst>
            </c:dLbl>
            <c:dLbl>
              <c:idx val="1"/>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D178-42B2-BD7C-0CBB01C88F04}"/>
                </c:ext>
              </c:extLst>
            </c:dLbl>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2'!$H$4:$I$4</c:f>
              <c:strCache>
                <c:ptCount val="2"/>
                <c:pt idx="0">
                  <c:v>Replace
Human Tasks</c:v>
                </c:pt>
                <c:pt idx="1">
                  <c:v>Replace
Equipment/Software</c:v>
                </c:pt>
              </c:strCache>
            </c:strRef>
          </c:cat>
          <c:val>
            <c:numRef>
              <c:f>'Figure 2'!$H$5:$I$5</c:f>
              <c:numCache>
                <c:formatCode>0.0%</c:formatCode>
                <c:ptCount val="2"/>
                <c:pt idx="0">
                  <c:v>0.26600000000000001</c:v>
                </c:pt>
                <c:pt idx="1">
                  <c:v>0.19600000000000001</c:v>
                </c:pt>
              </c:numCache>
            </c:numRef>
          </c:val>
          <c:extLst>
            <c:ext xmlns:c16="http://schemas.microsoft.com/office/drawing/2014/chart" uri="{C3380CC4-5D6E-409C-BE32-E72D297353CC}">
              <c16:uniqueId val="{00000001-D178-42B2-BD7C-0CBB01C88F04}"/>
            </c:ext>
          </c:extLst>
        </c:ser>
        <c:ser>
          <c:idx val="1"/>
          <c:order val="1"/>
          <c:spPr>
            <a:solidFill>
              <a:schemeClr val="accent1"/>
            </a:solidFill>
            <a:ln>
              <a:noFill/>
            </a:ln>
            <a:effectLst/>
          </c:spPr>
          <c:invertIfNegative val="0"/>
          <c:dLbls>
            <c:dLbl>
              <c:idx val="0"/>
              <c:tx>
                <c:rich>
                  <a:bodyPr/>
                  <a:lstStyle/>
                  <a:p>
                    <a:fld id="{35DE07B0-22F0-481B-B488-0BB5E5B57A9A}" type="VALUE">
                      <a:rPr lang="en-US" sz="2400" b="1" smtClean="0"/>
                      <a:pPr/>
                      <a:t>[VALUE]</a:t>
                    </a:fld>
                    <a:r>
                      <a:rPr lang="en-US" sz="2400" dirty="0"/>
                      <a:t> </a:t>
                    </a:r>
                  </a:p>
                  <a:p>
                    <a:r>
                      <a:rPr lang="en-US" sz="1800" dirty="0"/>
                      <a:t>Next 6 </a:t>
                    </a:r>
                  </a:p>
                  <a:p>
                    <a:r>
                      <a:rPr lang="en-US" sz="1800" dirty="0"/>
                      <a:t>months</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178-42B2-BD7C-0CBB01C88F04}"/>
                </c:ext>
              </c:extLst>
            </c:dLbl>
            <c:dLbl>
              <c:idx val="1"/>
              <c:numFmt formatCode="0%" sourceLinked="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D178-42B2-BD7C-0CBB01C88F04}"/>
                </c:ext>
              </c:extLst>
            </c:dLbl>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2'!$H$4:$I$4</c:f>
              <c:strCache>
                <c:ptCount val="2"/>
                <c:pt idx="0">
                  <c:v>Replace
Human Tasks</c:v>
                </c:pt>
                <c:pt idx="1">
                  <c:v>Replace
Equipment/Software</c:v>
                </c:pt>
              </c:strCache>
            </c:strRef>
          </c:cat>
          <c:val>
            <c:numRef>
              <c:f>'Figure 2'!$H$6:$I$6</c:f>
              <c:numCache>
                <c:formatCode>0.0%</c:formatCode>
                <c:ptCount val="2"/>
                <c:pt idx="0">
                  <c:v>0.34399999999999997</c:v>
                </c:pt>
                <c:pt idx="1">
                  <c:v>0.33500000000000002</c:v>
                </c:pt>
              </c:numCache>
            </c:numRef>
          </c:val>
          <c:extLst>
            <c:ext xmlns:c16="http://schemas.microsoft.com/office/drawing/2014/chart" uri="{C3380CC4-5D6E-409C-BE32-E72D297353CC}">
              <c16:uniqueId val="{00000003-D178-42B2-BD7C-0CBB01C88F04}"/>
            </c:ext>
          </c:extLst>
        </c:ser>
        <c:dLbls>
          <c:showLegendKey val="0"/>
          <c:showVal val="0"/>
          <c:showCatName val="0"/>
          <c:showSerName val="0"/>
          <c:showPercent val="0"/>
          <c:showBubbleSize val="0"/>
        </c:dLbls>
        <c:gapWidth val="50"/>
        <c:axId val="1015690255"/>
        <c:axId val="1101346992"/>
      </c:barChart>
      <c:catAx>
        <c:axId val="1015690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0000"/>
                </a:solidFill>
                <a:latin typeface="+mn-lt"/>
                <a:ea typeface="+mn-ea"/>
                <a:cs typeface="+mn-cs"/>
              </a:defRPr>
            </a:pPr>
            <a:endParaRPr lang="en-US"/>
          </a:p>
        </c:txPr>
        <c:crossAx val="1101346992"/>
        <c:crosses val="autoZero"/>
        <c:auto val="1"/>
        <c:lblAlgn val="ctr"/>
        <c:lblOffset val="100"/>
        <c:noMultiLvlLbl val="0"/>
      </c:catAx>
      <c:valAx>
        <c:axId val="1101346992"/>
        <c:scaling>
          <c:orientation val="minMax"/>
        </c:scaling>
        <c:delete val="1"/>
        <c:axPos val="l"/>
        <c:numFmt formatCode="0.0%" sourceLinked="1"/>
        <c:majorTickMark val="out"/>
        <c:minorTickMark val="none"/>
        <c:tickLblPos val="nextTo"/>
        <c:crossAx val="10156902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400">
          <a:solidFill>
            <a:srgbClr val="000000"/>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444312787313536"/>
          <c:y val="1.8980328928726791E-2"/>
          <c:w val="0.58542747416002894"/>
          <c:h val="0.95392971711869345"/>
        </c:manualLayout>
      </c:layout>
      <c:barChart>
        <c:barDir val="bar"/>
        <c:grouping val="clustered"/>
        <c:varyColors val="0"/>
        <c:ser>
          <c:idx val="0"/>
          <c:order val="0"/>
          <c:tx>
            <c:strRef>
              <c:f>'Figure 3'!$B$27</c:f>
              <c:strCache>
                <c:ptCount val="1"/>
                <c:pt idx="0">
                  <c:v>US</c:v>
                </c:pt>
              </c:strCache>
            </c:strRef>
          </c:tx>
          <c:spPr>
            <a:solidFill>
              <a:schemeClr val="tx2"/>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3'!$A$28:$A$41</c:f>
              <c:strCache>
                <c:ptCount val="14"/>
                <c:pt idx="0">
                  <c:v>Robotics process automation</c:v>
                </c:pt>
                <c:pt idx="1">
                  <c:v>Machine/computer vision</c:v>
                </c:pt>
                <c:pt idx="2">
                  <c:v>Deep learning</c:v>
                </c:pt>
                <c:pt idx="3">
                  <c:v>Image/pattern recognition</c:v>
                </c:pt>
                <c:pt idx="4">
                  <c:v>Decision making systems</c:v>
                </c:pt>
                <c:pt idx="5">
                  <c:v>Large language models</c:v>
                </c:pt>
                <c:pt idx="6">
                  <c:v>Recommendation systems</c:v>
                </c:pt>
                <c:pt idx="7">
                  <c:v>Machine learning</c:v>
                </c:pt>
                <c:pt idx="8">
                  <c:v>Speech/voice recognition</c:v>
                </c:pt>
                <c:pt idx="9">
                  <c:v>Text analytics</c:v>
                </c:pt>
                <c:pt idx="10">
                  <c:v>Natural language processing</c:v>
                </c:pt>
                <c:pt idx="11">
                  <c:v>Virtual agents or chat bots</c:v>
                </c:pt>
                <c:pt idx="12">
                  <c:v>Data analytics</c:v>
                </c:pt>
                <c:pt idx="13">
                  <c:v>Marketing automation</c:v>
                </c:pt>
              </c:strCache>
            </c:strRef>
          </c:cat>
          <c:val>
            <c:numRef>
              <c:f>'Figure 3'!$B$28:$B$41</c:f>
              <c:numCache>
                <c:formatCode>0%</c:formatCode>
                <c:ptCount val="14"/>
                <c:pt idx="0">
                  <c:v>5.1999999999999998E-2</c:v>
                </c:pt>
                <c:pt idx="1">
                  <c:v>7.0000000000000007E-2</c:v>
                </c:pt>
                <c:pt idx="2">
                  <c:v>7.2999999999999995E-2</c:v>
                </c:pt>
                <c:pt idx="3">
                  <c:v>0.13300000000000001</c:v>
                </c:pt>
                <c:pt idx="4">
                  <c:v>0.14099999999999999</c:v>
                </c:pt>
                <c:pt idx="5">
                  <c:v>0.155</c:v>
                </c:pt>
                <c:pt idx="6">
                  <c:v>0.16800000000000001</c:v>
                </c:pt>
                <c:pt idx="7">
                  <c:v>0.221</c:v>
                </c:pt>
                <c:pt idx="8">
                  <c:v>0.222</c:v>
                </c:pt>
                <c:pt idx="9">
                  <c:v>0.23</c:v>
                </c:pt>
                <c:pt idx="10">
                  <c:v>0.26600000000000001</c:v>
                </c:pt>
                <c:pt idx="11">
                  <c:v>0.28199999999999997</c:v>
                </c:pt>
                <c:pt idx="12">
                  <c:v>0.29799999999999999</c:v>
                </c:pt>
                <c:pt idx="13">
                  <c:v>0.36499999999999999</c:v>
                </c:pt>
              </c:numCache>
            </c:numRef>
          </c:val>
          <c:extLst>
            <c:ext xmlns:c16="http://schemas.microsoft.com/office/drawing/2014/chart" uri="{C3380CC4-5D6E-409C-BE32-E72D297353CC}">
              <c16:uniqueId val="{00000000-E934-4736-B628-974A0328CF3E}"/>
            </c:ext>
          </c:extLst>
        </c:ser>
        <c:ser>
          <c:idx val="1"/>
          <c:order val="1"/>
          <c:tx>
            <c:strRef>
              <c:f>'Figure 3'!$C$27</c:f>
              <c:strCache>
                <c:ptCount val="1"/>
                <c:pt idx="0">
                  <c:v>NC</c:v>
                </c:pt>
              </c:strCache>
            </c:strRef>
          </c:tx>
          <c:spPr>
            <a:noFill/>
            <a:ln w="19050">
              <a:solidFill>
                <a:schemeClr val="tx2"/>
              </a:solidFill>
              <a:prstDash val="sysDot"/>
            </a:ln>
            <a:effectLst/>
          </c:spPr>
          <c:invertIfNegative val="0"/>
          <c:cat>
            <c:strRef>
              <c:f>'Figure 3'!$A$28:$A$41</c:f>
              <c:strCache>
                <c:ptCount val="14"/>
                <c:pt idx="0">
                  <c:v>Robotics process automation</c:v>
                </c:pt>
                <c:pt idx="1">
                  <c:v>Machine/computer vision</c:v>
                </c:pt>
                <c:pt idx="2">
                  <c:v>Deep learning</c:v>
                </c:pt>
                <c:pt idx="3">
                  <c:v>Image/pattern recognition</c:v>
                </c:pt>
                <c:pt idx="4">
                  <c:v>Decision making systems</c:v>
                </c:pt>
                <c:pt idx="5">
                  <c:v>Large language models</c:v>
                </c:pt>
                <c:pt idx="6">
                  <c:v>Recommendation systems</c:v>
                </c:pt>
                <c:pt idx="7">
                  <c:v>Machine learning</c:v>
                </c:pt>
                <c:pt idx="8">
                  <c:v>Speech/voice recognition</c:v>
                </c:pt>
                <c:pt idx="9">
                  <c:v>Text analytics</c:v>
                </c:pt>
                <c:pt idx="10">
                  <c:v>Natural language processing</c:v>
                </c:pt>
                <c:pt idx="11">
                  <c:v>Virtual agents or chat bots</c:v>
                </c:pt>
                <c:pt idx="12">
                  <c:v>Data analytics</c:v>
                </c:pt>
                <c:pt idx="13">
                  <c:v>Marketing automation</c:v>
                </c:pt>
              </c:strCache>
            </c:strRef>
          </c:cat>
          <c:val>
            <c:numRef>
              <c:f>'Figure 3'!$C$28:$C$41</c:f>
              <c:numCache>
                <c:formatCode>0%</c:formatCode>
                <c:ptCount val="14"/>
                <c:pt idx="0">
                  <c:v>5.7000000000000002E-2</c:v>
                </c:pt>
                <c:pt idx="1">
                  <c:v>8.2000000000000003E-2</c:v>
                </c:pt>
                <c:pt idx="2">
                  <c:v>7.0000000000000007E-2</c:v>
                </c:pt>
                <c:pt idx="3">
                  <c:v>0.161</c:v>
                </c:pt>
                <c:pt idx="4">
                  <c:v>0.113</c:v>
                </c:pt>
                <c:pt idx="5">
                  <c:v>0.16900000000000001</c:v>
                </c:pt>
                <c:pt idx="6">
                  <c:v>0.14399999999999999</c:v>
                </c:pt>
                <c:pt idx="7">
                  <c:v>0.20399999999999999</c:v>
                </c:pt>
                <c:pt idx="8">
                  <c:v>0.183</c:v>
                </c:pt>
                <c:pt idx="9">
                  <c:v>0.253</c:v>
                </c:pt>
                <c:pt idx="10">
                  <c:v>0.317</c:v>
                </c:pt>
                <c:pt idx="11">
                  <c:v>0.28399999999999997</c:v>
                </c:pt>
                <c:pt idx="12">
                  <c:v>0.28299999999999997</c:v>
                </c:pt>
                <c:pt idx="13">
                  <c:v>0.40899999999999997</c:v>
                </c:pt>
              </c:numCache>
            </c:numRef>
          </c:val>
          <c:extLst>
            <c:ext xmlns:c16="http://schemas.microsoft.com/office/drawing/2014/chart" uri="{C3380CC4-5D6E-409C-BE32-E72D297353CC}">
              <c16:uniqueId val="{00000001-E934-4736-B628-974A0328CF3E}"/>
            </c:ext>
          </c:extLst>
        </c:ser>
        <c:dLbls>
          <c:showLegendKey val="0"/>
          <c:showVal val="0"/>
          <c:showCatName val="0"/>
          <c:showSerName val="0"/>
          <c:showPercent val="0"/>
          <c:showBubbleSize val="0"/>
        </c:dLbls>
        <c:gapWidth val="40"/>
        <c:overlap val="62"/>
        <c:axId val="1550598623"/>
        <c:axId val="1550600543"/>
      </c:barChart>
      <c:catAx>
        <c:axId val="1550598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rgbClr val="000000"/>
                </a:solidFill>
                <a:latin typeface="+mn-lt"/>
                <a:ea typeface="+mn-ea"/>
                <a:cs typeface="+mn-cs"/>
              </a:defRPr>
            </a:pPr>
            <a:endParaRPr lang="en-US"/>
          </a:p>
        </c:txPr>
        <c:crossAx val="1550600543"/>
        <c:crosses val="autoZero"/>
        <c:auto val="1"/>
        <c:lblAlgn val="ctr"/>
        <c:lblOffset val="100"/>
        <c:noMultiLvlLbl val="0"/>
      </c:catAx>
      <c:valAx>
        <c:axId val="1550600543"/>
        <c:scaling>
          <c:orientation val="minMax"/>
        </c:scaling>
        <c:delete val="1"/>
        <c:axPos val="b"/>
        <c:numFmt formatCode="0%" sourceLinked="1"/>
        <c:majorTickMark val="none"/>
        <c:minorTickMark val="none"/>
        <c:tickLblPos val="nextTo"/>
        <c:crossAx val="1550598623"/>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rgbClr val="000000"/>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'[AI Business Survey from Census.xlsx]Sheet3'!$B$2</c:f>
              <c:strCache>
                <c:ptCount val="1"/>
                <c:pt idx="0">
                  <c:v>NC</c:v>
                </c:pt>
              </c:strCache>
            </c:strRef>
          </c:tx>
          <c:spPr>
            <a:noFill/>
            <a:ln w="28575">
              <a:solidFill>
                <a:schemeClr val="accent6"/>
              </a:solidFill>
              <a:prstDash val="sysDot"/>
            </a:ln>
            <a:effectLst/>
          </c:spPr>
          <c:invertIfNegative val="0"/>
          <c:dPt>
            <c:idx val="0"/>
            <c:invertIfNegative val="0"/>
            <c:bubble3D val="0"/>
            <c:spPr>
              <a:noFill/>
              <a:ln w="28575">
                <a:solidFill>
                  <a:srgbClr val="4D4D4D"/>
                </a:solidFill>
                <a:prstDash val="sysDot"/>
              </a:ln>
              <a:effectLst/>
            </c:spPr>
            <c:extLst>
              <c:ext xmlns:c16="http://schemas.microsoft.com/office/drawing/2014/chart" uri="{C3380CC4-5D6E-409C-BE32-E72D297353CC}">
                <c16:uniqueId val="{00000003-3501-492A-9800-3CE8BB6D1407}"/>
              </c:ext>
            </c:extLst>
          </c:dPt>
          <c:cat>
            <c:strRef>
              <c:f>'[AI Business Survey from Census.xlsx]Sheet3'!$A$3:$A$4</c:f>
              <c:strCache>
                <c:ptCount val="2"/>
                <c:pt idx="0">
                  <c:v>Job Cuts
due to AI</c:v>
                </c:pt>
                <c:pt idx="1">
                  <c:v>Job Growth
due to AI</c:v>
                </c:pt>
              </c:strCache>
            </c:strRef>
          </c:cat>
          <c:val>
            <c:numRef>
              <c:f>'[AI Business Survey from Census.xlsx]Sheet3'!$B$3:$B$4</c:f>
              <c:numCache>
                <c:formatCode>0.0%</c:formatCode>
                <c:ptCount val="2"/>
                <c:pt idx="0">
                  <c:v>5.6000000000000001E-2</c:v>
                </c:pt>
                <c:pt idx="1">
                  <c:v>4.5999999999999999E-2</c:v>
                </c:pt>
              </c:numCache>
            </c:numRef>
          </c:val>
          <c:extLst>
            <c:ext xmlns:c16="http://schemas.microsoft.com/office/drawing/2014/chart" uri="{C3380CC4-5D6E-409C-BE32-E72D297353CC}">
              <c16:uniqueId val="{00000000-3501-492A-9800-3CE8BB6D1407}"/>
            </c:ext>
          </c:extLst>
        </c:ser>
        <c:ser>
          <c:idx val="1"/>
          <c:order val="1"/>
          <c:tx>
            <c:strRef>
              <c:f>'[AI Business Survey from Census.xlsx]Sheet3'!$C$2</c:f>
              <c:strCache>
                <c:ptCount val="1"/>
                <c:pt idx="0">
                  <c:v>US</c:v>
                </c:pt>
              </c:strCache>
            </c:strRef>
          </c:tx>
          <c:spPr>
            <a:solidFill>
              <a:schemeClr val="accent6"/>
            </a:solidFill>
            <a:ln>
              <a:noFill/>
            </a:ln>
            <a:effectLst/>
          </c:spPr>
          <c:invertIfNegative val="0"/>
          <c:dPt>
            <c:idx val="0"/>
            <c:invertIfNegative val="0"/>
            <c:bubble3D val="0"/>
            <c:spPr>
              <a:solidFill>
                <a:srgbClr val="4D4D4D"/>
              </a:solidFill>
              <a:ln>
                <a:noFill/>
              </a:ln>
              <a:effectLst/>
            </c:spPr>
            <c:extLst>
              <c:ext xmlns:c16="http://schemas.microsoft.com/office/drawing/2014/chart" uri="{C3380CC4-5D6E-409C-BE32-E72D297353CC}">
                <c16:uniqueId val="{00000002-3501-492A-9800-3CE8BB6D1407}"/>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 Business Survey from Census.xlsx]Sheet3'!$A$3:$A$4</c:f>
              <c:strCache>
                <c:ptCount val="2"/>
                <c:pt idx="0">
                  <c:v>Job Cuts
due to AI</c:v>
                </c:pt>
                <c:pt idx="1">
                  <c:v>Job Growth
due to AI</c:v>
                </c:pt>
              </c:strCache>
            </c:strRef>
          </c:cat>
          <c:val>
            <c:numRef>
              <c:f>'[AI Business Survey from Census.xlsx]Sheet3'!$C$3:$C$4</c:f>
              <c:numCache>
                <c:formatCode>0.0%</c:formatCode>
                <c:ptCount val="2"/>
                <c:pt idx="0">
                  <c:v>6.0999999999999999E-2</c:v>
                </c:pt>
                <c:pt idx="1">
                  <c:v>6.5000000000000002E-2</c:v>
                </c:pt>
              </c:numCache>
            </c:numRef>
          </c:val>
          <c:extLst>
            <c:ext xmlns:c16="http://schemas.microsoft.com/office/drawing/2014/chart" uri="{C3380CC4-5D6E-409C-BE32-E72D297353CC}">
              <c16:uniqueId val="{00000001-3501-492A-9800-3CE8BB6D1407}"/>
            </c:ext>
          </c:extLst>
        </c:ser>
        <c:dLbls>
          <c:showLegendKey val="0"/>
          <c:showVal val="0"/>
          <c:showCatName val="0"/>
          <c:showSerName val="0"/>
          <c:showPercent val="0"/>
          <c:showBubbleSize val="0"/>
        </c:dLbls>
        <c:gapWidth val="50"/>
        <c:overlap val="84"/>
        <c:axId val="601527215"/>
        <c:axId val="601526735"/>
      </c:barChart>
      <c:catAx>
        <c:axId val="601527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0000"/>
                </a:solidFill>
                <a:latin typeface="+mn-lt"/>
                <a:ea typeface="+mn-ea"/>
                <a:cs typeface="+mn-cs"/>
              </a:defRPr>
            </a:pPr>
            <a:endParaRPr lang="en-US"/>
          </a:p>
        </c:txPr>
        <c:crossAx val="601526735"/>
        <c:crosses val="autoZero"/>
        <c:auto val="1"/>
        <c:lblAlgn val="ctr"/>
        <c:lblOffset val="100"/>
        <c:noMultiLvlLbl val="0"/>
      </c:catAx>
      <c:valAx>
        <c:axId val="601526735"/>
        <c:scaling>
          <c:orientation val="minMax"/>
        </c:scaling>
        <c:delete val="1"/>
        <c:axPos val="l"/>
        <c:numFmt formatCode="0.0%" sourceLinked="1"/>
        <c:majorTickMark val="none"/>
        <c:minorTickMark val="none"/>
        <c:tickLblPos val="nextTo"/>
        <c:crossAx val="601527215"/>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Results!$B$16</c:f>
              <c:strCache>
                <c:ptCount val="1"/>
                <c:pt idx="0">
                  <c:v>NC</c:v>
                </c:pt>
              </c:strCache>
            </c:strRef>
          </c:tx>
          <c:spPr>
            <a:noFill/>
            <a:ln w="38100">
              <a:solidFill>
                <a:schemeClr val="accent1">
                  <a:lumMod val="60000"/>
                  <a:lumOff val="40000"/>
                </a:schemeClr>
              </a:solidFill>
              <a:prstDash val="sysDot"/>
            </a:ln>
            <a:effectLst/>
          </c:spPr>
          <c:invertIfNegative val="0"/>
          <c:cat>
            <c:numRef>
              <c:f>(Results!$C$15,Results!$P$15)</c:f>
              <c:numCache>
                <c:formatCode>m/d/yyyy</c:formatCode>
                <c:ptCount val="2"/>
                <c:pt idx="0">
                  <c:v>45179</c:v>
                </c:pt>
                <c:pt idx="1">
                  <c:v>45361</c:v>
                </c:pt>
              </c:numCache>
            </c:numRef>
          </c:cat>
          <c:val>
            <c:numRef>
              <c:f>(Results!$C$16,Results!$P$16)</c:f>
              <c:numCache>
                <c:formatCode>0.0%</c:formatCode>
                <c:ptCount val="2"/>
                <c:pt idx="0">
                  <c:v>3.7999999999999999E-2</c:v>
                </c:pt>
                <c:pt idx="1">
                  <c:v>3.5000000000000003E-2</c:v>
                </c:pt>
              </c:numCache>
            </c:numRef>
          </c:val>
          <c:extLst>
            <c:ext xmlns:c16="http://schemas.microsoft.com/office/drawing/2014/chart" uri="{C3380CC4-5D6E-409C-BE32-E72D297353CC}">
              <c16:uniqueId val="{00000000-7A4E-4F27-8B9B-F562B937EC44}"/>
            </c:ext>
          </c:extLst>
        </c:ser>
        <c:ser>
          <c:idx val="2"/>
          <c:order val="1"/>
          <c:tx>
            <c:strRef>
              <c:f>Results!$B$18</c:f>
              <c:strCache>
                <c:ptCount val="1"/>
                <c:pt idx="0">
                  <c:v>NC</c:v>
                </c:pt>
              </c:strCache>
            </c:strRef>
          </c:tx>
          <c:spPr>
            <a:noFill/>
            <a:ln w="38100">
              <a:solidFill>
                <a:schemeClr val="accent1">
                  <a:lumMod val="50000"/>
                </a:schemeClr>
              </a:solidFill>
              <a:prstDash val="sysDot"/>
            </a:ln>
            <a:effectLst/>
          </c:spPr>
          <c:invertIfNegative val="0"/>
          <c:cat>
            <c:numRef>
              <c:f>(Results!$C$15,Results!$P$15)</c:f>
              <c:numCache>
                <c:formatCode>m/d/yyyy</c:formatCode>
                <c:ptCount val="2"/>
                <c:pt idx="0">
                  <c:v>45179</c:v>
                </c:pt>
                <c:pt idx="1">
                  <c:v>45361</c:v>
                </c:pt>
              </c:numCache>
            </c:numRef>
          </c:cat>
          <c:val>
            <c:numRef>
              <c:f>(Results!$C$18,Results!$P$18)</c:f>
              <c:numCache>
                <c:formatCode>0.0%</c:formatCode>
                <c:ptCount val="2"/>
                <c:pt idx="0">
                  <c:v>6.6000000000000003E-2</c:v>
                </c:pt>
                <c:pt idx="1">
                  <c:v>5.7000000000000002E-2</c:v>
                </c:pt>
              </c:numCache>
            </c:numRef>
          </c:val>
          <c:extLst>
            <c:ext xmlns:c16="http://schemas.microsoft.com/office/drawing/2014/chart" uri="{C3380CC4-5D6E-409C-BE32-E72D297353CC}">
              <c16:uniqueId val="{00000001-7A4E-4F27-8B9B-F562B937EC44}"/>
            </c:ext>
          </c:extLst>
        </c:ser>
        <c:dLbls>
          <c:showLegendKey val="0"/>
          <c:showVal val="0"/>
          <c:showCatName val="0"/>
          <c:showSerName val="0"/>
          <c:showPercent val="0"/>
          <c:showBubbleSize val="0"/>
        </c:dLbls>
        <c:gapWidth val="50"/>
        <c:axId val="2008397632"/>
        <c:axId val="2008398592"/>
      </c:barChart>
      <c:catAx>
        <c:axId val="2008397632"/>
        <c:scaling>
          <c:orientation val="minMax"/>
        </c:scaling>
        <c:delete val="1"/>
        <c:axPos val="b"/>
        <c:numFmt formatCode="m/d/yyyy" sourceLinked="1"/>
        <c:majorTickMark val="none"/>
        <c:minorTickMark val="none"/>
        <c:tickLblPos val="nextTo"/>
        <c:crossAx val="2008398592"/>
        <c:crosses val="autoZero"/>
        <c:auto val="0"/>
        <c:lblAlgn val="ctr"/>
        <c:lblOffset val="100"/>
        <c:tickLblSkip val="6"/>
        <c:noMultiLvlLbl val="0"/>
      </c:catAx>
      <c:valAx>
        <c:axId val="2008398592"/>
        <c:scaling>
          <c:orientation val="minMax"/>
        </c:scaling>
        <c:delete val="1"/>
        <c:axPos val="l"/>
        <c:numFmt formatCode="0.0%" sourceLinked="1"/>
        <c:majorTickMark val="none"/>
        <c:minorTickMark val="none"/>
        <c:tickLblPos val="nextTo"/>
        <c:crossAx val="20083976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Results!$B$17</c:f>
              <c:strCache>
                <c:ptCount val="1"/>
                <c:pt idx="0">
                  <c:v>US</c:v>
                </c:pt>
              </c:strCache>
            </c:strRef>
          </c:tx>
          <c:spPr>
            <a:solidFill>
              <a:schemeClr val="bg1">
                <a:lumMod val="65000"/>
              </a:schemeClr>
            </a:solidFill>
            <a:ln>
              <a:noFill/>
            </a:ln>
            <a:effectLst/>
          </c:spPr>
          <c:invertIfNegative val="0"/>
          <c:dLbls>
            <c:dLbl>
              <c:idx val="0"/>
              <c:layout>
                <c:manualLayout>
                  <c:x val="-1.1070725572191297E-17"/>
                  <c:y val="0.24789460380293746"/>
                </c:manualLayout>
              </c:layout>
              <c:tx>
                <c:rich>
                  <a:bodyPr/>
                  <a:lstStyle/>
                  <a:p>
                    <a:fld id="{00E05975-8817-4E3D-BF0D-BCA2C7BA07AC}" type="VALUE">
                      <a:rPr lang="en-US" smtClean="0"/>
                      <a:pPr/>
                      <a:t>[VALUE]</a:t>
                    </a:fld>
                    <a:endParaRPr lang="en-US" dirty="0"/>
                  </a:p>
                  <a:p>
                    <a:r>
                      <a:rPr lang="en-US" sz="2000" b="0" dirty="0"/>
                      <a:t>Used in last 2 weeks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13-41F2-9DFF-81A2EA3D6C1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(Results!$C$15,Results!$P$15)</c:f>
              <c:numCache>
                <c:formatCode>m/d/yyyy</c:formatCode>
                <c:ptCount val="2"/>
                <c:pt idx="0">
                  <c:v>45179</c:v>
                </c:pt>
                <c:pt idx="1">
                  <c:v>45361</c:v>
                </c:pt>
              </c:numCache>
            </c:numRef>
          </c:cat>
          <c:val>
            <c:numRef>
              <c:f>(Results!$C$17,Results!$P$17)</c:f>
              <c:numCache>
                <c:formatCode>0.0%</c:formatCode>
                <c:ptCount val="2"/>
                <c:pt idx="0">
                  <c:v>3.6999999999999998E-2</c:v>
                </c:pt>
                <c:pt idx="1">
                  <c:v>4.2000000000000003E-2</c:v>
                </c:pt>
              </c:numCache>
            </c:numRef>
          </c:val>
          <c:extLst>
            <c:ext xmlns:c16="http://schemas.microsoft.com/office/drawing/2014/chart" uri="{C3380CC4-5D6E-409C-BE32-E72D297353CC}">
              <c16:uniqueId val="{00000001-0113-41F2-9DFF-81A2EA3D6C16}"/>
            </c:ext>
          </c:extLst>
        </c:ser>
        <c:ser>
          <c:idx val="3"/>
          <c:order val="1"/>
          <c:tx>
            <c:strRef>
              <c:f>Results!$B$19</c:f>
              <c:strCache>
                <c:ptCount val="1"/>
                <c:pt idx="0">
                  <c:v>US</c:v>
                </c:pt>
              </c:strCache>
            </c:strRef>
          </c:tx>
          <c:spPr>
            <a:solidFill>
              <a:srgbClr val="4D4D4D"/>
            </a:solidFill>
            <a:ln>
              <a:noFill/>
            </a:ln>
            <a:effectLst/>
          </c:spPr>
          <c:invertIfNegative val="0"/>
          <c:dLbls>
            <c:dLbl>
              <c:idx val="0"/>
              <c:layout>
                <c:manualLayout>
                  <c:x val="-1.207729468599078E-3"/>
                  <c:y val="0.15651987207076903"/>
                </c:manualLayout>
              </c:layout>
              <c:tx>
                <c:rich>
                  <a:bodyPr/>
                  <a:lstStyle/>
                  <a:p>
                    <a:fld id="{CBBB298D-BD47-483A-8479-00657FB56B84}" type="VALUE">
                      <a:rPr lang="en-US" smtClean="0"/>
                      <a:pPr/>
                      <a:t>[VALUE]</a:t>
                    </a:fld>
                    <a:endParaRPr lang="en-US" dirty="0"/>
                  </a:p>
                  <a:p>
                    <a:r>
                      <a:rPr lang="en-US" sz="2000" b="0" dirty="0"/>
                      <a:t>Think will use in next 6 months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113-41F2-9DFF-81A2EA3D6C1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(Results!$C$15,Results!$P$15)</c:f>
              <c:numCache>
                <c:formatCode>m/d/yyyy</c:formatCode>
                <c:ptCount val="2"/>
                <c:pt idx="0">
                  <c:v>45179</c:v>
                </c:pt>
                <c:pt idx="1">
                  <c:v>45361</c:v>
                </c:pt>
              </c:numCache>
            </c:numRef>
          </c:cat>
          <c:val>
            <c:numRef>
              <c:f>(Results!$C$19,Results!$P$19)</c:f>
              <c:numCache>
                <c:formatCode>0.0%</c:formatCode>
                <c:ptCount val="2"/>
                <c:pt idx="0">
                  <c:v>6.3E-2</c:v>
                </c:pt>
                <c:pt idx="1">
                  <c:v>6.6000000000000003E-2</c:v>
                </c:pt>
              </c:numCache>
            </c:numRef>
          </c:val>
          <c:extLst>
            <c:ext xmlns:c16="http://schemas.microsoft.com/office/drawing/2014/chart" uri="{C3380CC4-5D6E-409C-BE32-E72D297353CC}">
              <c16:uniqueId val="{00000003-0113-41F2-9DFF-81A2EA3D6C16}"/>
            </c:ext>
          </c:extLst>
        </c:ser>
        <c:dLbls>
          <c:showLegendKey val="0"/>
          <c:showVal val="0"/>
          <c:showCatName val="0"/>
          <c:showSerName val="0"/>
          <c:showPercent val="0"/>
          <c:showBubbleSize val="0"/>
        </c:dLbls>
        <c:gapWidth val="50"/>
        <c:axId val="2008397632"/>
        <c:axId val="2008398592"/>
      </c:barChart>
      <c:catAx>
        <c:axId val="2008397632"/>
        <c:scaling>
          <c:orientation val="minMax"/>
        </c:scaling>
        <c:delete val="1"/>
        <c:axPos val="b"/>
        <c:numFmt formatCode="m/d/yyyy" sourceLinked="1"/>
        <c:majorTickMark val="none"/>
        <c:minorTickMark val="none"/>
        <c:tickLblPos val="nextTo"/>
        <c:crossAx val="2008398592"/>
        <c:crosses val="autoZero"/>
        <c:auto val="0"/>
        <c:lblAlgn val="ctr"/>
        <c:lblOffset val="100"/>
        <c:tickLblSkip val="6"/>
        <c:noMultiLvlLbl val="0"/>
      </c:catAx>
      <c:valAx>
        <c:axId val="2008398592"/>
        <c:scaling>
          <c:orientation val="minMax"/>
        </c:scaling>
        <c:delete val="1"/>
        <c:axPos val="l"/>
        <c:numFmt formatCode="0.0%" sourceLinked="1"/>
        <c:majorTickMark val="none"/>
        <c:minorTickMark val="none"/>
        <c:tickLblPos val="nextTo"/>
        <c:crossAx val="20083976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Results!$B$16</c:f>
              <c:strCache>
                <c:ptCount val="1"/>
                <c:pt idx="0">
                  <c:v>NC</c:v>
                </c:pt>
              </c:strCache>
            </c:strRef>
          </c:tx>
          <c:spPr>
            <a:noFill/>
            <a:ln w="38100">
              <a:solidFill>
                <a:schemeClr val="accent1">
                  <a:lumMod val="60000"/>
                  <a:lumOff val="40000"/>
                </a:schemeClr>
              </a:solidFill>
              <a:prstDash val="sysDot"/>
            </a:ln>
            <a:effectLst/>
          </c:spPr>
          <c:invertIfNegative val="0"/>
          <c:cat>
            <c:numRef>
              <c:f>(Results!$C$15,Results!$P$15)</c:f>
              <c:numCache>
                <c:formatCode>m/d/yyyy</c:formatCode>
                <c:ptCount val="2"/>
                <c:pt idx="0">
                  <c:v>45179</c:v>
                </c:pt>
                <c:pt idx="1">
                  <c:v>45361</c:v>
                </c:pt>
              </c:numCache>
            </c:numRef>
          </c:cat>
          <c:val>
            <c:numRef>
              <c:f>(Results!$C$16,Results!$P$16)</c:f>
              <c:numCache>
                <c:formatCode>0.0%</c:formatCode>
                <c:ptCount val="2"/>
                <c:pt idx="0">
                  <c:v>3.7999999999999999E-2</c:v>
                </c:pt>
                <c:pt idx="1">
                  <c:v>3.5000000000000003E-2</c:v>
                </c:pt>
              </c:numCache>
            </c:numRef>
          </c:val>
          <c:extLst>
            <c:ext xmlns:c16="http://schemas.microsoft.com/office/drawing/2014/chart" uri="{C3380CC4-5D6E-409C-BE32-E72D297353CC}">
              <c16:uniqueId val="{00000000-7A4E-4F27-8B9B-F562B937EC44}"/>
            </c:ext>
          </c:extLst>
        </c:ser>
        <c:ser>
          <c:idx val="2"/>
          <c:order val="1"/>
          <c:tx>
            <c:strRef>
              <c:f>Results!$B$18</c:f>
              <c:strCache>
                <c:ptCount val="1"/>
                <c:pt idx="0">
                  <c:v>NC</c:v>
                </c:pt>
              </c:strCache>
            </c:strRef>
          </c:tx>
          <c:spPr>
            <a:noFill/>
            <a:ln w="38100">
              <a:solidFill>
                <a:schemeClr val="accent1">
                  <a:lumMod val="50000"/>
                </a:schemeClr>
              </a:solidFill>
              <a:prstDash val="sysDot"/>
            </a:ln>
            <a:effectLst/>
          </c:spPr>
          <c:invertIfNegative val="0"/>
          <c:cat>
            <c:numRef>
              <c:f>(Results!$C$15,Results!$P$15)</c:f>
              <c:numCache>
                <c:formatCode>m/d/yyyy</c:formatCode>
                <c:ptCount val="2"/>
                <c:pt idx="0">
                  <c:v>45179</c:v>
                </c:pt>
                <c:pt idx="1">
                  <c:v>45361</c:v>
                </c:pt>
              </c:numCache>
            </c:numRef>
          </c:cat>
          <c:val>
            <c:numRef>
              <c:f>(Results!$C$18,Results!$P$18)</c:f>
              <c:numCache>
                <c:formatCode>0.0%</c:formatCode>
                <c:ptCount val="2"/>
                <c:pt idx="0">
                  <c:v>6.6000000000000003E-2</c:v>
                </c:pt>
                <c:pt idx="1">
                  <c:v>5.7000000000000002E-2</c:v>
                </c:pt>
              </c:numCache>
            </c:numRef>
          </c:val>
          <c:extLst>
            <c:ext xmlns:c16="http://schemas.microsoft.com/office/drawing/2014/chart" uri="{C3380CC4-5D6E-409C-BE32-E72D297353CC}">
              <c16:uniqueId val="{00000001-7A4E-4F27-8B9B-F562B937EC44}"/>
            </c:ext>
          </c:extLst>
        </c:ser>
        <c:dLbls>
          <c:showLegendKey val="0"/>
          <c:showVal val="0"/>
          <c:showCatName val="0"/>
          <c:showSerName val="0"/>
          <c:showPercent val="0"/>
          <c:showBubbleSize val="0"/>
        </c:dLbls>
        <c:gapWidth val="50"/>
        <c:axId val="2008397632"/>
        <c:axId val="2008398592"/>
      </c:barChart>
      <c:catAx>
        <c:axId val="2008397632"/>
        <c:scaling>
          <c:orientation val="minMax"/>
        </c:scaling>
        <c:delete val="1"/>
        <c:axPos val="b"/>
        <c:numFmt formatCode="m/d/yyyy" sourceLinked="1"/>
        <c:majorTickMark val="none"/>
        <c:minorTickMark val="none"/>
        <c:tickLblPos val="nextTo"/>
        <c:crossAx val="2008398592"/>
        <c:crosses val="autoZero"/>
        <c:auto val="0"/>
        <c:lblAlgn val="ctr"/>
        <c:lblOffset val="100"/>
        <c:tickLblSkip val="6"/>
        <c:noMultiLvlLbl val="0"/>
      </c:catAx>
      <c:valAx>
        <c:axId val="2008398592"/>
        <c:scaling>
          <c:orientation val="minMax"/>
        </c:scaling>
        <c:delete val="1"/>
        <c:axPos val="l"/>
        <c:numFmt formatCode="0.0%" sourceLinked="1"/>
        <c:majorTickMark val="none"/>
        <c:minorTickMark val="none"/>
        <c:tickLblPos val="nextTo"/>
        <c:crossAx val="20083976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Results!$B$17</c:f>
              <c:strCache>
                <c:ptCount val="1"/>
                <c:pt idx="0">
                  <c:v>US</c:v>
                </c:pt>
              </c:strCache>
            </c:strRef>
          </c:tx>
          <c:spPr>
            <a:solidFill>
              <a:schemeClr val="bg1">
                <a:lumMod val="65000"/>
              </a:schemeClr>
            </a:solidFill>
            <a:ln>
              <a:noFill/>
            </a:ln>
            <a:effectLst/>
          </c:spPr>
          <c:invertIfNegative val="0"/>
          <c:dLbls>
            <c:dLbl>
              <c:idx val="0"/>
              <c:layout>
                <c:manualLayout>
                  <c:x val="-1.1070725572191297E-17"/>
                  <c:y val="0.24789460380293746"/>
                </c:manualLayout>
              </c:layout>
              <c:tx>
                <c:rich>
                  <a:bodyPr/>
                  <a:lstStyle/>
                  <a:p>
                    <a:fld id="{00E05975-8817-4E3D-BF0D-BCA2C7BA07AC}" type="VALUE">
                      <a:rPr lang="en-US" smtClean="0"/>
                      <a:pPr/>
                      <a:t>[VALUE]</a:t>
                    </a:fld>
                    <a:endParaRPr lang="en-US" dirty="0"/>
                  </a:p>
                  <a:p>
                    <a:r>
                      <a:rPr lang="en-US" sz="2000" b="0" dirty="0"/>
                      <a:t>Used in last 2 weeks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13-41F2-9DFF-81A2EA3D6C1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(Results!$C$15,Results!$P$15)</c:f>
              <c:numCache>
                <c:formatCode>m/d/yyyy</c:formatCode>
                <c:ptCount val="2"/>
                <c:pt idx="0">
                  <c:v>45179</c:v>
                </c:pt>
                <c:pt idx="1">
                  <c:v>45361</c:v>
                </c:pt>
              </c:numCache>
            </c:numRef>
          </c:cat>
          <c:val>
            <c:numRef>
              <c:f>(Results!$C$17,Results!$P$17)</c:f>
              <c:numCache>
                <c:formatCode>0.0%</c:formatCode>
                <c:ptCount val="2"/>
                <c:pt idx="0">
                  <c:v>3.6999999999999998E-2</c:v>
                </c:pt>
                <c:pt idx="1">
                  <c:v>4.2000000000000003E-2</c:v>
                </c:pt>
              </c:numCache>
            </c:numRef>
          </c:val>
          <c:extLst>
            <c:ext xmlns:c16="http://schemas.microsoft.com/office/drawing/2014/chart" uri="{C3380CC4-5D6E-409C-BE32-E72D297353CC}">
              <c16:uniqueId val="{00000001-0113-41F2-9DFF-81A2EA3D6C16}"/>
            </c:ext>
          </c:extLst>
        </c:ser>
        <c:ser>
          <c:idx val="3"/>
          <c:order val="1"/>
          <c:tx>
            <c:strRef>
              <c:f>Results!$B$19</c:f>
              <c:strCache>
                <c:ptCount val="1"/>
                <c:pt idx="0">
                  <c:v>US</c:v>
                </c:pt>
              </c:strCache>
            </c:strRef>
          </c:tx>
          <c:spPr>
            <a:solidFill>
              <a:srgbClr val="4D4D4D"/>
            </a:solidFill>
            <a:ln>
              <a:noFill/>
            </a:ln>
            <a:effectLst/>
          </c:spPr>
          <c:invertIfNegative val="0"/>
          <c:dLbls>
            <c:dLbl>
              <c:idx val="0"/>
              <c:layout>
                <c:manualLayout>
                  <c:x val="-1.207729468599078E-3"/>
                  <c:y val="0.15651987207076903"/>
                </c:manualLayout>
              </c:layout>
              <c:tx>
                <c:rich>
                  <a:bodyPr/>
                  <a:lstStyle/>
                  <a:p>
                    <a:fld id="{CBBB298D-BD47-483A-8479-00657FB56B84}" type="VALUE">
                      <a:rPr lang="en-US" smtClean="0"/>
                      <a:pPr/>
                      <a:t>[VALUE]</a:t>
                    </a:fld>
                    <a:endParaRPr lang="en-US" dirty="0"/>
                  </a:p>
                  <a:p>
                    <a:r>
                      <a:rPr lang="en-US" sz="2000" b="0" dirty="0"/>
                      <a:t>Think will use in next 6 months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113-41F2-9DFF-81A2EA3D6C1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(Results!$C$15,Results!$P$15)</c:f>
              <c:numCache>
                <c:formatCode>m/d/yyyy</c:formatCode>
                <c:ptCount val="2"/>
                <c:pt idx="0">
                  <c:v>45179</c:v>
                </c:pt>
                <c:pt idx="1">
                  <c:v>45361</c:v>
                </c:pt>
              </c:numCache>
            </c:numRef>
          </c:cat>
          <c:val>
            <c:numRef>
              <c:f>(Results!$C$19,Results!$P$19)</c:f>
              <c:numCache>
                <c:formatCode>0.0%</c:formatCode>
                <c:ptCount val="2"/>
                <c:pt idx="0">
                  <c:v>6.3E-2</c:v>
                </c:pt>
                <c:pt idx="1">
                  <c:v>6.6000000000000003E-2</c:v>
                </c:pt>
              </c:numCache>
            </c:numRef>
          </c:val>
          <c:extLst>
            <c:ext xmlns:c16="http://schemas.microsoft.com/office/drawing/2014/chart" uri="{C3380CC4-5D6E-409C-BE32-E72D297353CC}">
              <c16:uniqueId val="{00000003-0113-41F2-9DFF-81A2EA3D6C16}"/>
            </c:ext>
          </c:extLst>
        </c:ser>
        <c:dLbls>
          <c:showLegendKey val="0"/>
          <c:showVal val="0"/>
          <c:showCatName val="0"/>
          <c:showSerName val="0"/>
          <c:showPercent val="0"/>
          <c:showBubbleSize val="0"/>
        </c:dLbls>
        <c:gapWidth val="50"/>
        <c:axId val="2008397632"/>
        <c:axId val="2008398592"/>
      </c:barChart>
      <c:catAx>
        <c:axId val="2008397632"/>
        <c:scaling>
          <c:orientation val="minMax"/>
        </c:scaling>
        <c:delete val="1"/>
        <c:axPos val="b"/>
        <c:numFmt formatCode="m/d/yyyy" sourceLinked="1"/>
        <c:majorTickMark val="none"/>
        <c:minorTickMark val="none"/>
        <c:tickLblPos val="nextTo"/>
        <c:crossAx val="2008398592"/>
        <c:crosses val="autoZero"/>
        <c:auto val="0"/>
        <c:lblAlgn val="ctr"/>
        <c:lblOffset val="100"/>
        <c:tickLblSkip val="6"/>
        <c:noMultiLvlLbl val="0"/>
      </c:catAx>
      <c:valAx>
        <c:axId val="2008398592"/>
        <c:scaling>
          <c:orientation val="minMax"/>
        </c:scaling>
        <c:delete val="1"/>
        <c:axPos val="l"/>
        <c:numFmt formatCode="0.0%" sourceLinked="1"/>
        <c:majorTickMark val="none"/>
        <c:minorTickMark val="none"/>
        <c:tickLblPos val="nextTo"/>
        <c:crossAx val="20083976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Results!$B$16</c:f>
              <c:strCache>
                <c:ptCount val="1"/>
                <c:pt idx="0">
                  <c:v>NC</c:v>
                </c:pt>
              </c:strCache>
            </c:strRef>
          </c:tx>
          <c:spPr>
            <a:noFill/>
            <a:ln w="38100">
              <a:solidFill>
                <a:schemeClr val="accent1">
                  <a:lumMod val="60000"/>
                  <a:lumOff val="40000"/>
                </a:schemeClr>
              </a:solidFill>
              <a:prstDash val="sysDot"/>
            </a:ln>
            <a:effectLst/>
          </c:spPr>
          <c:invertIfNegative val="0"/>
          <c:cat>
            <c:numRef>
              <c:f>(Results!$C$15,Results!$P$15)</c:f>
              <c:numCache>
                <c:formatCode>m/d/yyyy</c:formatCode>
                <c:ptCount val="2"/>
                <c:pt idx="0">
                  <c:v>45179</c:v>
                </c:pt>
                <c:pt idx="1">
                  <c:v>45361</c:v>
                </c:pt>
              </c:numCache>
            </c:numRef>
          </c:cat>
          <c:val>
            <c:numRef>
              <c:f>(Results!$C$16,Results!$P$16)</c:f>
              <c:numCache>
                <c:formatCode>0.0%</c:formatCode>
                <c:ptCount val="2"/>
                <c:pt idx="0">
                  <c:v>3.7999999999999999E-2</c:v>
                </c:pt>
                <c:pt idx="1">
                  <c:v>3.5000000000000003E-2</c:v>
                </c:pt>
              </c:numCache>
            </c:numRef>
          </c:val>
          <c:extLst>
            <c:ext xmlns:c16="http://schemas.microsoft.com/office/drawing/2014/chart" uri="{C3380CC4-5D6E-409C-BE32-E72D297353CC}">
              <c16:uniqueId val="{00000000-7A4E-4F27-8B9B-F562B937EC44}"/>
            </c:ext>
          </c:extLst>
        </c:ser>
        <c:ser>
          <c:idx val="2"/>
          <c:order val="1"/>
          <c:tx>
            <c:strRef>
              <c:f>Results!$B$18</c:f>
              <c:strCache>
                <c:ptCount val="1"/>
                <c:pt idx="0">
                  <c:v>NC</c:v>
                </c:pt>
              </c:strCache>
            </c:strRef>
          </c:tx>
          <c:spPr>
            <a:noFill/>
            <a:ln w="38100">
              <a:solidFill>
                <a:schemeClr val="accent1">
                  <a:lumMod val="50000"/>
                </a:schemeClr>
              </a:solidFill>
              <a:prstDash val="sysDot"/>
            </a:ln>
            <a:effectLst/>
          </c:spPr>
          <c:invertIfNegative val="0"/>
          <c:cat>
            <c:numRef>
              <c:f>(Results!$C$15,Results!$P$15)</c:f>
              <c:numCache>
                <c:formatCode>m/d/yyyy</c:formatCode>
                <c:ptCount val="2"/>
                <c:pt idx="0">
                  <c:v>45179</c:v>
                </c:pt>
                <c:pt idx="1">
                  <c:v>45361</c:v>
                </c:pt>
              </c:numCache>
            </c:numRef>
          </c:cat>
          <c:val>
            <c:numRef>
              <c:f>(Results!$C$18,Results!$P$18)</c:f>
              <c:numCache>
                <c:formatCode>0.0%</c:formatCode>
                <c:ptCount val="2"/>
                <c:pt idx="0">
                  <c:v>6.6000000000000003E-2</c:v>
                </c:pt>
                <c:pt idx="1">
                  <c:v>5.7000000000000002E-2</c:v>
                </c:pt>
              </c:numCache>
            </c:numRef>
          </c:val>
          <c:extLst>
            <c:ext xmlns:c16="http://schemas.microsoft.com/office/drawing/2014/chart" uri="{C3380CC4-5D6E-409C-BE32-E72D297353CC}">
              <c16:uniqueId val="{00000001-7A4E-4F27-8B9B-F562B937EC44}"/>
            </c:ext>
          </c:extLst>
        </c:ser>
        <c:dLbls>
          <c:showLegendKey val="0"/>
          <c:showVal val="0"/>
          <c:showCatName val="0"/>
          <c:showSerName val="0"/>
          <c:showPercent val="0"/>
          <c:showBubbleSize val="0"/>
        </c:dLbls>
        <c:gapWidth val="50"/>
        <c:axId val="2008397632"/>
        <c:axId val="2008398592"/>
      </c:barChart>
      <c:catAx>
        <c:axId val="2008397632"/>
        <c:scaling>
          <c:orientation val="minMax"/>
        </c:scaling>
        <c:delete val="1"/>
        <c:axPos val="b"/>
        <c:numFmt formatCode="m/d/yyyy" sourceLinked="1"/>
        <c:majorTickMark val="none"/>
        <c:minorTickMark val="none"/>
        <c:tickLblPos val="nextTo"/>
        <c:crossAx val="2008398592"/>
        <c:crosses val="autoZero"/>
        <c:auto val="0"/>
        <c:lblAlgn val="ctr"/>
        <c:lblOffset val="100"/>
        <c:tickLblSkip val="6"/>
        <c:noMultiLvlLbl val="0"/>
      </c:catAx>
      <c:valAx>
        <c:axId val="2008398592"/>
        <c:scaling>
          <c:orientation val="minMax"/>
        </c:scaling>
        <c:delete val="1"/>
        <c:axPos val="l"/>
        <c:numFmt formatCode="0.0%" sourceLinked="1"/>
        <c:majorTickMark val="none"/>
        <c:minorTickMark val="none"/>
        <c:tickLblPos val="nextTo"/>
        <c:crossAx val="20083976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Results!$B$17</c:f>
              <c:strCache>
                <c:ptCount val="1"/>
                <c:pt idx="0">
                  <c:v>US</c:v>
                </c:pt>
              </c:strCache>
            </c:strRef>
          </c:tx>
          <c:spPr>
            <a:solidFill>
              <a:schemeClr val="bg1">
                <a:lumMod val="65000"/>
              </a:schemeClr>
            </a:solidFill>
            <a:ln>
              <a:noFill/>
            </a:ln>
            <a:effectLst/>
          </c:spPr>
          <c:invertIfNegative val="0"/>
          <c:dLbls>
            <c:dLbl>
              <c:idx val="0"/>
              <c:layout>
                <c:manualLayout>
                  <c:x val="-1.1070725572191297E-17"/>
                  <c:y val="0.24789460380293746"/>
                </c:manualLayout>
              </c:layout>
              <c:tx>
                <c:rich>
                  <a:bodyPr/>
                  <a:lstStyle/>
                  <a:p>
                    <a:fld id="{00E05975-8817-4E3D-BF0D-BCA2C7BA07AC}" type="VALUE">
                      <a:rPr lang="en-US" smtClean="0"/>
                      <a:pPr/>
                      <a:t>[VALUE]</a:t>
                    </a:fld>
                    <a:endParaRPr lang="en-US" dirty="0"/>
                  </a:p>
                  <a:p>
                    <a:r>
                      <a:rPr lang="en-US" sz="2000" b="0" dirty="0"/>
                      <a:t>Used in last 2 weeks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113-41F2-9DFF-81A2EA3D6C1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(Results!$C$15,Results!$P$15)</c:f>
              <c:numCache>
                <c:formatCode>m/d/yyyy</c:formatCode>
                <c:ptCount val="2"/>
                <c:pt idx="0">
                  <c:v>45179</c:v>
                </c:pt>
                <c:pt idx="1">
                  <c:v>45361</c:v>
                </c:pt>
              </c:numCache>
            </c:numRef>
          </c:cat>
          <c:val>
            <c:numRef>
              <c:f>(Results!$C$17,Results!$P$17)</c:f>
              <c:numCache>
                <c:formatCode>0.0%</c:formatCode>
                <c:ptCount val="2"/>
                <c:pt idx="0">
                  <c:v>3.6999999999999998E-2</c:v>
                </c:pt>
                <c:pt idx="1">
                  <c:v>4.2000000000000003E-2</c:v>
                </c:pt>
              </c:numCache>
            </c:numRef>
          </c:val>
          <c:extLst>
            <c:ext xmlns:c16="http://schemas.microsoft.com/office/drawing/2014/chart" uri="{C3380CC4-5D6E-409C-BE32-E72D297353CC}">
              <c16:uniqueId val="{00000001-0113-41F2-9DFF-81A2EA3D6C16}"/>
            </c:ext>
          </c:extLst>
        </c:ser>
        <c:ser>
          <c:idx val="3"/>
          <c:order val="1"/>
          <c:tx>
            <c:strRef>
              <c:f>Results!$B$19</c:f>
              <c:strCache>
                <c:ptCount val="1"/>
                <c:pt idx="0">
                  <c:v>US</c:v>
                </c:pt>
              </c:strCache>
            </c:strRef>
          </c:tx>
          <c:spPr>
            <a:solidFill>
              <a:srgbClr val="4D4D4D"/>
            </a:solidFill>
            <a:ln>
              <a:noFill/>
            </a:ln>
            <a:effectLst/>
          </c:spPr>
          <c:invertIfNegative val="0"/>
          <c:dLbls>
            <c:dLbl>
              <c:idx val="0"/>
              <c:layout>
                <c:manualLayout>
                  <c:x val="-1.207729468599078E-3"/>
                  <c:y val="0.15651987207076903"/>
                </c:manualLayout>
              </c:layout>
              <c:tx>
                <c:rich>
                  <a:bodyPr/>
                  <a:lstStyle/>
                  <a:p>
                    <a:fld id="{CBBB298D-BD47-483A-8479-00657FB56B84}" type="VALUE">
                      <a:rPr lang="en-US" smtClean="0"/>
                      <a:pPr/>
                      <a:t>[VALUE]</a:t>
                    </a:fld>
                    <a:endParaRPr lang="en-US" dirty="0"/>
                  </a:p>
                  <a:p>
                    <a:r>
                      <a:rPr lang="en-US" sz="2000" b="0" dirty="0"/>
                      <a:t>Think will use in next 6 months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0113-41F2-9DFF-81A2EA3D6C1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(Results!$C$15,Results!$P$15)</c:f>
              <c:numCache>
                <c:formatCode>m/d/yyyy</c:formatCode>
                <c:ptCount val="2"/>
                <c:pt idx="0">
                  <c:v>45179</c:v>
                </c:pt>
                <c:pt idx="1">
                  <c:v>45361</c:v>
                </c:pt>
              </c:numCache>
            </c:numRef>
          </c:cat>
          <c:val>
            <c:numRef>
              <c:f>(Results!$C$19,Results!$P$19)</c:f>
              <c:numCache>
                <c:formatCode>0.0%</c:formatCode>
                <c:ptCount val="2"/>
                <c:pt idx="0">
                  <c:v>6.3E-2</c:v>
                </c:pt>
                <c:pt idx="1">
                  <c:v>6.6000000000000003E-2</c:v>
                </c:pt>
              </c:numCache>
            </c:numRef>
          </c:val>
          <c:extLst>
            <c:ext xmlns:c16="http://schemas.microsoft.com/office/drawing/2014/chart" uri="{C3380CC4-5D6E-409C-BE32-E72D297353CC}">
              <c16:uniqueId val="{00000003-0113-41F2-9DFF-81A2EA3D6C16}"/>
            </c:ext>
          </c:extLst>
        </c:ser>
        <c:dLbls>
          <c:showLegendKey val="0"/>
          <c:showVal val="0"/>
          <c:showCatName val="0"/>
          <c:showSerName val="0"/>
          <c:showPercent val="0"/>
          <c:showBubbleSize val="0"/>
        </c:dLbls>
        <c:gapWidth val="50"/>
        <c:axId val="2008397632"/>
        <c:axId val="2008398592"/>
      </c:barChart>
      <c:catAx>
        <c:axId val="2008397632"/>
        <c:scaling>
          <c:orientation val="minMax"/>
        </c:scaling>
        <c:delete val="1"/>
        <c:axPos val="b"/>
        <c:numFmt formatCode="m/d/yyyy" sourceLinked="1"/>
        <c:majorTickMark val="none"/>
        <c:minorTickMark val="none"/>
        <c:tickLblPos val="nextTo"/>
        <c:crossAx val="2008398592"/>
        <c:crosses val="autoZero"/>
        <c:auto val="0"/>
        <c:lblAlgn val="ctr"/>
        <c:lblOffset val="100"/>
        <c:tickLblSkip val="6"/>
        <c:noMultiLvlLbl val="0"/>
      </c:catAx>
      <c:valAx>
        <c:axId val="2008398592"/>
        <c:scaling>
          <c:orientation val="minMax"/>
        </c:scaling>
        <c:delete val="1"/>
        <c:axPos val="l"/>
        <c:numFmt formatCode="0.0%" sourceLinked="1"/>
        <c:majorTickMark val="none"/>
        <c:minorTickMark val="none"/>
        <c:tickLblPos val="nextTo"/>
        <c:crossAx val="20083976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'[BTOS AI Analysis - biweekly updates.xlsx]Results'!$B$16</c:f>
              <c:strCache>
                <c:ptCount val="1"/>
                <c:pt idx="0">
                  <c:v>NC</c:v>
                </c:pt>
              </c:strCache>
            </c:strRef>
          </c:tx>
          <c:spPr>
            <a:ln w="57150" cap="rnd">
              <a:solidFill>
                <a:schemeClr val="accent1">
                  <a:lumMod val="75000"/>
                </a:schemeClr>
              </a:solidFill>
              <a:prstDash val="sysDash"/>
              <a:round/>
            </a:ln>
            <a:effectLst/>
          </c:spPr>
          <c:marker>
            <c:symbol val="none"/>
          </c:marker>
          <c:dLbls>
            <c:dLbl>
              <c:idx val="0"/>
              <c:layout>
                <c:manualLayout>
                  <c:x val="-1.6026960628887841E-2"/>
                  <c:y val="-6.0828190840284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2E-4C2F-8967-EDBADCE2C011}"/>
                </c:ext>
              </c:extLst>
            </c:dLbl>
            <c:dLbl>
              <c:idx val="13"/>
              <c:layout>
                <c:manualLayout>
                  <c:x val="0"/>
                  <c:y val="4.4238684247479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2E-4C2F-8967-EDBADCE2C011}"/>
                </c:ext>
              </c:extLst>
            </c:dLbl>
            <c:spPr>
              <a:noFill/>
              <a:ln>
                <a:noFill/>
              </a:ln>
              <a:effectLst/>
            </c:spPr>
            <c:txPr>
              <a:bodyPr rot="0" spcFirstLastPara="1" vertOverflow="ellipsis" vert="horz" wrap="square" lIns="38100" tIns="19050" rIns="38100" bIns="19050" anchor="ctr" anchorCtr="1">
                <a:spAutoFit/>
              </a:bodyPr>
              <a:lstStyle/>
              <a:p>
                <a:pPr>
                  <a:defRPr sz="1800" b="0" i="1" u="none" strike="noStrike" kern="1200" baseline="0">
                    <a:solidFill>
                      <a:schemeClr val="accen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'[BTOS AI Analysis - biweekly updates.xlsx]Results'!$C$15:$P$15</c:f>
              <c:numCache>
                <c:formatCode>m/d/yyyy</c:formatCode>
                <c:ptCount val="14"/>
                <c:pt idx="0">
                  <c:v>45179</c:v>
                </c:pt>
                <c:pt idx="1">
                  <c:v>45193</c:v>
                </c:pt>
                <c:pt idx="2">
                  <c:v>45207</c:v>
                </c:pt>
                <c:pt idx="3">
                  <c:v>45221</c:v>
                </c:pt>
                <c:pt idx="4">
                  <c:v>45235</c:v>
                </c:pt>
                <c:pt idx="5">
                  <c:v>45249</c:v>
                </c:pt>
                <c:pt idx="6">
                  <c:v>45263</c:v>
                </c:pt>
                <c:pt idx="7">
                  <c:v>45277</c:v>
                </c:pt>
                <c:pt idx="8">
                  <c:v>45291</c:v>
                </c:pt>
                <c:pt idx="9">
                  <c:v>45305</c:v>
                </c:pt>
                <c:pt idx="10">
                  <c:v>45319</c:v>
                </c:pt>
                <c:pt idx="11">
                  <c:v>45333</c:v>
                </c:pt>
                <c:pt idx="12">
                  <c:v>45347</c:v>
                </c:pt>
                <c:pt idx="13">
                  <c:v>45361</c:v>
                </c:pt>
              </c:numCache>
            </c:numRef>
          </c:cat>
          <c:val>
            <c:numRef>
              <c:f>'[BTOS AI Analysis - biweekly updates.xlsx]Results'!$C$16:$P$16</c:f>
              <c:numCache>
                <c:formatCode>0.0%</c:formatCode>
                <c:ptCount val="14"/>
                <c:pt idx="0">
                  <c:v>3.7999999999999999E-2</c:v>
                </c:pt>
                <c:pt idx="1">
                  <c:v>3.9E-2</c:v>
                </c:pt>
                <c:pt idx="2">
                  <c:v>4.2999999999999997E-2</c:v>
                </c:pt>
                <c:pt idx="3">
                  <c:v>4.7E-2</c:v>
                </c:pt>
                <c:pt idx="4">
                  <c:v>4.2999999999999997E-2</c:v>
                </c:pt>
                <c:pt idx="5">
                  <c:v>5.2999999999999999E-2</c:v>
                </c:pt>
                <c:pt idx="6">
                  <c:v>5.6000000000000001E-2</c:v>
                </c:pt>
                <c:pt idx="7">
                  <c:v>0.04</c:v>
                </c:pt>
                <c:pt idx="8">
                  <c:v>5.3999999999999999E-2</c:v>
                </c:pt>
                <c:pt idx="9">
                  <c:v>5.0999999999999997E-2</c:v>
                </c:pt>
                <c:pt idx="10">
                  <c:v>5.3999999999999999E-2</c:v>
                </c:pt>
                <c:pt idx="11">
                  <c:v>4.2000000000000003E-2</c:v>
                </c:pt>
                <c:pt idx="12">
                  <c:v>5.3999999999999999E-2</c:v>
                </c:pt>
                <c:pt idx="13">
                  <c:v>3.5000000000000003E-2</c:v>
                </c:pt>
              </c:numCache>
            </c:numRef>
          </c:val>
          <c:smooth val="0"/>
          <c:extLst>
            <c:ext xmlns:c16="http://schemas.microsoft.com/office/drawing/2014/chart" uri="{C3380CC4-5D6E-409C-BE32-E72D297353CC}">
              <c16:uniqueId val="{00000000-A1CC-4269-8617-3772F37F7FE3}"/>
            </c:ext>
          </c:extLst>
        </c:ser>
        <c:ser>
          <c:idx val="1"/>
          <c:order val="1"/>
          <c:tx>
            <c:strRef>
              <c:f>'[BTOS AI Analysis - biweekly updates.xlsx]Results'!$B$17</c:f>
              <c:strCache>
                <c:ptCount val="1"/>
                <c:pt idx="0">
                  <c:v>US</c:v>
                </c:pt>
              </c:strCache>
            </c:strRef>
          </c:tx>
          <c:spPr>
            <a:ln w="38100" cap="rnd">
              <a:solidFill>
                <a:srgbClr val="4D4D4D"/>
              </a:solidFill>
              <a:round/>
            </a:ln>
            <a:effectLst/>
          </c:spPr>
          <c:marker>
            <c:symbol val="none"/>
          </c:marker>
          <c:dLbls>
            <c:dLbl>
              <c:idx val="0"/>
              <c:layout>
                <c:manualLayout>
                  <c:x val="-1.3355800524073199E-2"/>
                  <c:y val="3.3179013185609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2E-4C2F-8967-EDBADCE2C011}"/>
                </c:ext>
              </c:extLst>
            </c:dLbl>
            <c:dLbl>
              <c:idx val="13"/>
              <c:layout>
                <c:manualLayout>
                  <c:x val="0"/>
                  <c:y val="-9.6772121791361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2E-4C2F-8967-EDBADCE2C01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4D4D4D"/>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'[BTOS AI Analysis - biweekly updates.xlsx]Results'!$C$15:$P$15</c:f>
              <c:numCache>
                <c:formatCode>m/d/yyyy</c:formatCode>
                <c:ptCount val="14"/>
                <c:pt idx="0">
                  <c:v>45179</c:v>
                </c:pt>
                <c:pt idx="1">
                  <c:v>45193</c:v>
                </c:pt>
                <c:pt idx="2">
                  <c:v>45207</c:v>
                </c:pt>
                <c:pt idx="3">
                  <c:v>45221</c:v>
                </c:pt>
                <c:pt idx="4">
                  <c:v>45235</c:v>
                </c:pt>
                <c:pt idx="5">
                  <c:v>45249</c:v>
                </c:pt>
                <c:pt idx="6">
                  <c:v>45263</c:v>
                </c:pt>
                <c:pt idx="7">
                  <c:v>45277</c:v>
                </c:pt>
                <c:pt idx="8">
                  <c:v>45291</c:v>
                </c:pt>
                <c:pt idx="9">
                  <c:v>45305</c:v>
                </c:pt>
                <c:pt idx="10">
                  <c:v>45319</c:v>
                </c:pt>
                <c:pt idx="11">
                  <c:v>45333</c:v>
                </c:pt>
                <c:pt idx="12">
                  <c:v>45347</c:v>
                </c:pt>
                <c:pt idx="13">
                  <c:v>45361</c:v>
                </c:pt>
              </c:numCache>
            </c:numRef>
          </c:cat>
          <c:val>
            <c:numRef>
              <c:f>'[BTOS AI Analysis - biweekly updates.xlsx]Results'!$C$17:$P$17</c:f>
              <c:numCache>
                <c:formatCode>0.0%</c:formatCode>
                <c:ptCount val="14"/>
                <c:pt idx="0">
                  <c:v>3.6999999999999998E-2</c:v>
                </c:pt>
                <c:pt idx="1">
                  <c:v>3.7999999999999999E-2</c:v>
                </c:pt>
                <c:pt idx="2">
                  <c:v>3.9E-2</c:v>
                </c:pt>
                <c:pt idx="3">
                  <c:v>4.3999999999999997E-2</c:v>
                </c:pt>
                <c:pt idx="4">
                  <c:v>4.5999999999999999E-2</c:v>
                </c:pt>
                <c:pt idx="5">
                  <c:v>4.9000000000000002E-2</c:v>
                </c:pt>
                <c:pt idx="6">
                  <c:v>4.9000000000000002E-2</c:v>
                </c:pt>
                <c:pt idx="7">
                  <c:v>4.5999999999999999E-2</c:v>
                </c:pt>
                <c:pt idx="8">
                  <c:v>5.2999999999999999E-2</c:v>
                </c:pt>
                <c:pt idx="9">
                  <c:v>0.05</c:v>
                </c:pt>
                <c:pt idx="10">
                  <c:v>5.3999999999999999E-2</c:v>
                </c:pt>
                <c:pt idx="11">
                  <c:v>4.2999999999999997E-2</c:v>
                </c:pt>
                <c:pt idx="12">
                  <c:v>4.3999999999999997E-2</c:v>
                </c:pt>
                <c:pt idx="13">
                  <c:v>4.2000000000000003E-2</c:v>
                </c:pt>
              </c:numCache>
            </c:numRef>
          </c:val>
          <c:smooth val="0"/>
          <c:extLst>
            <c:ext xmlns:c16="http://schemas.microsoft.com/office/drawing/2014/chart" uri="{C3380CC4-5D6E-409C-BE32-E72D297353CC}">
              <c16:uniqueId val="{00000001-A1CC-4269-8617-3772F37F7FE3}"/>
            </c:ext>
          </c:extLst>
        </c:ser>
        <c:ser>
          <c:idx val="2"/>
          <c:order val="2"/>
          <c:tx>
            <c:strRef>
              <c:f>'[BTOS AI Analysis - biweekly updates.xlsx]Results'!$B$18</c:f>
              <c:strCache>
                <c:ptCount val="1"/>
                <c:pt idx="0">
                  <c:v>NC</c:v>
                </c:pt>
              </c:strCache>
            </c:strRef>
          </c:tx>
          <c:spPr>
            <a:ln w="76200" cap="rnd">
              <a:solidFill>
                <a:schemeClr val="bg1"/>
              </a:solidFill>
              <a:prstDash val="sysDot"/>
              <a:round/>
            </a:ln>
            <a:effectLst/>
          </c:spPr>
          <c:marker>
            <c:symbol val="none"/>
          </c:marker>
          <c:cat>
            <c:numRef>
              <c:f>'[BTOS AI Analysis - biweekly updates.xlsx]Results'!$C$15:$P$15</c:f>
              <c:numCache>
                <c:formatCode>m/d/yyyy</c:formatCode>
                <c:ptCount val="14"/>
                <c:pt idx="0">
                  <c:v>45179</c:v>
                </c:pt>
                <c:pt idx="1">
                  <c:v>45193</c:v>
                </c:pt>
                <c:pt idx="2">
                  <c:v>45207</c:v>
                </c:pt>
                <c:pt idx="3">
                  <c:v>45221</c:v>
                </c:pt>
                <c:pt idx="4">
                  <c:v>45235</c:v>
                </c:pt>
                <c:pt idx="5">
                  <c:v>45249</c:v>
                </c:pt>
                <c:pt idx="6">
                  <c:v>45263</c:v>
                </c:pt>
                <c:pt idx="7">
                  <c:v>45277</c:v>
                </c:pt>
                <c:pt idx="8">
                  <c:v>45291</c:v>
                </c:pt>
                <c:pt idx="9">
                  <c:v>45305</c:v>
                </c:pt>
                <c:pt idx="10">
                  <c:v>45319</c:v>
                </c:pt>
                <c:pt idx="11">
                  <c:v>45333</c:v>
                </c:pt>
                <c:pt idx="12">
                  <c:v>45347</c:v>
                </c:pt>
                <c:pt idx="13">
                  <c:v>45361</c:v>
                </c:pt>
              </c:numCache>
            </c:numRef>
          </c:cat>
          <c:val>
            <c:numRef>
              <c:f>'[BTOS AI Analysis - biweekly updates.xlsx]Results'!$C$18:$P$18</c:f>
              <c:numCache>
                <c:formatCode>0.0%</c:formatCode>
                <c:ptCount val="14"/>
                <c:pt idx="0">
                  <c:v>6.6000000000000003E-2</c:v>
                </c:pt>
                <c:pt idx="1">
                  <c:v>6.3E-2</c:v>
                </c:pt>
                <c:pt idx="2">
                  <c:v>5.8999999999999997E-2</c:v>
                </c:pt>
                <c:pt idx="3">
                  <c:v>7.9000000000000001E-2</c:v>
                </c:pt>
                <c:pt idx="4">
                  <c:v>7.1999999999999995E-2</c:v>
                </c:pt>
                <c:pt idx="5">
                  <c:v>6.7000000000000004E-2</c:v>
                </c:pt>
                <c:pt idx="6">
                  <c:v>7.6999999999999999E-2</c:v>
                </c:pt>
                <c:pt idx="7">
                  <c:v>4.8000000000000001E-2</c:v>
                </c:pt>
                <c:pt idx="8">
                  <c:v>6.9000000000000006E-2</c:v>
                </c:pt>
                <c:pt idx="9">
                  <c:v>7.6999999999999999E-2</c:v>
                </c:pt>
                <c:pt idx="10">
                  <c:v>0.06</c:v>
                </c:pt>
                <c:pt idx="11">
                  <c:v>7.0999999999999994E-2</c:v>
                </c:pt>
                <c:pt idx="12">
                  <c:v>6.9000000000000006E-2</c:v>
                </c:pt>
                <c:pt idx="13">
                  <c:v>5.7000000000000002E-2</c:v>
                </c:pt>
              </c:numCache>
            </c:numRef>
          </c:val>
          <c:smooth val="0"/>
          <c:extLst>
            <c:ext xmlns:c16="http://schemas.microsoft.com/office/drawing/2014/chart" uri="{C3380CC4-5D6E-409C-BE32-E72D297353CC}">
              <c16:uniqueId val="{00000002-A1CC-4269-8617-3772F37F7FE3}"/>
            </c:ext>
          </c:extLst>
        </c:ser>
        <c:dLbls>
          <c:showLegendKey val="0"/>
          <c:showVal val="0"/>
          <c:showCatName val="0"/>
          <c:showSerName val="0"/>
          <c:showPercent val="0"/>
          <c:showBubbleSize val="0"/>
        </c:dLbls>
        <c:smooth val="0"/>
        <c:axId val="1372678239"/>
        <c:axId val="1372676799"/>
      </c:lineChart>
      <c:dateAx>
        <c:axId val="1372678239"/>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1372676799"/>
        <c:crosses val="autoZero"/>
        <c:auto val="1"/>
        <c:lblOffset val="100"/>
        <c:baseTimeUnit val="days"/>
      </c:dateAx>
      <c:valAx>
        <c:axId val="1372676799"/>
        <c:scaling>
          <c:orientation val="minMax"/>
        </c:scaling>
        <c:delete val="1"/>
        <c:axPos val="l"/>
        <c:numFmt formatCode="0%" sourceLinked="0"/>
        <c:majorTickMark val="none"/>
        <c:minorTickMark val="none"/>
        <c:tickLblPos val="nextTo"/>
        <c:crossAx val="1372678239"/>
        <c:crosses val="autoZero"/>
        <c:crossBetween val="between"/>
      </c:valAx>
      <c:spPr>
        <a:noFill/>
        <a:ln w="57150">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rgbClr val="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866550839275356E-2"/>
          <c:y val="3.7450702278226923E-2"/>
          <c:w val="0.93777090847942945"/>
          <c:h val="0.85222450696835472"/>
        </c:manualLayout>
      </c:layout>
      <c:lineChart>
        <c:grouping val="standard"/>
        <c:varyColors val="0"/>
        <c:ser>
          <c:idx val="0"/>
          <c:order val="0"/>
          <c:tx>
            <c:strRef>
              <c:f>'[BTOS AI Analysis - biweekly updates.xlsx]Results'!$B$16</c:f>
              <c:strCache>
                <c:ptCount val="1"/>
                <c:pt idx="0">
                  <c:v>NC</c:v>
                </c:pt>
              </c:strCache>
            </c:strRef>
          </c:tx>
          <c:spPr>
            <a:ln w="57150" cap="rnd">
              <a:solidFill>
                <a:schemeClr val="accent1">
                  <a:lumMod val="40000"/>
                  <a:lumOff val="60000"/>
                </a:schemeClr>
              </a:solidFill>
              <a:prstDash val="sysDash"/>
              <a:round/>
            </a:ln>
            <a:effectLst/>
          </c:spPr>
          <c:marker>
            <c:symbol val="none"/>
          </c:marker>
          <c:cat>
            <c:numRef>
              <c:f>'[BTOS AI Analysis - biweekly updates.xlsx]Results'!$C$15:$P$15</c:f>
              <c:numCache>
                <c:formatCode>m/d/yyyy</c:formatCode>
                <c:ptCount val="14"/>
                <c:pt idx="0">
                  <c:v>45179</c:v>
                </c:pt>
                <c:pt idx="1">
                  <c:v>45193</c:v>
                </c:pt>
                <c:pt idx="2">
                  <c:v>45207</c:v>
                </c:pt>
                <c:pt idx="3">
                  <c:v>45221</c:v>
                </c:pt>
                <c:pt idx="4">
                  <c:v>45235</c:v>
                </c:pt>
                <c:pt idx="5">
                  <c:v>45249</c:v>
                </c:pt>
                <c:pt idx="6">
                  <c:v>45263</c:v>
                </c:pt>
                <c:pt idx="7">
                  <c:v>45277</c:v>
                </c:pt>
                <c:pt idx="8">
                  <c:v>45291</c:v>
                </c:pt>
                <c:pt idx="9">
                  <c:v>45305</c:v>
                </c:pt>
                <c:pt idx="10">
                  <c:v>45319</c:v>
                </c:pt>
                <c:pt idx="11">
                  <c:v>45333</c:v>
                </c:pt>
                <c:pt idx="12">
                  <c:v>45347</c:v>
                </c:pt>
                <c:pt idx="13">
                  <c:v>45361</c:v>
                </c:pt>
              </c:numCache>
            </c:numRef>
          </c:cat>
          <c:val>
            <c:numRef>
              <c:f>'[BTOS AI Analysis - biweekly updates.xlsx]Results'!$C$16:$P$16</c:f>
              <c:numCache>
                <c:formatCode>0.0%</c:formatCode>
                <c:ptCount val="14"/>
                <c:pt idx="0">
                  <c:v>3.7999999999999999E-2</c:v>
                </c:pt>
                <c:pt idx="1">
                  <c:v>3.9E-2</c:v>
                </c:pt>
                <c:pt idx="2">
                  <c:v>4.2999999999999997E-2</c:v>
                </c:pt>
                <c:pt idx="3">
                  <c:v>4.7E-2</c:v>
                </c:pt>
                <c:pt idx="4">
                  <c:v>4.2999999999999997E-2</c:v>
                </c:pt>
                <c:pt idx="5">
                  <c:v>5.2999999999999999E-2</c:v>
                </c:pt>
                <c:pt idx="6">
                  <c:v>5.6000000000000001E-2</c:v>
                </c:pt>
                <c:pt idx="7">
                  <c:v>0.04</c:v>
                </c:pt>
                <c:pt idx="8">
                  <c:v>5.3999999999999999E-2</c:v>
                </c:pt>
                <c:pt idx="9">
                  <c:v>5.0999999999999997E-2</c:v>
                </c:pt>
                <c:pt idx="10">
                  <c:v>5.3999999999999999E-2</c:v>
                </c:pt>
                <c:pt idx="11">
                  <c:v>4.2000000000000003E-2</c:v>
                </c:pt>
                <c:pt idx="12">
                  <c:v>5.3999999999999999E-2</c:v>
                </c:pt>
                <c:pt idx="13">
                  <c:v>3.5000000000000003E-2</c:v>
                </c:pt>
              </c:numCache>
            </c:numRef>
          </c:val>
          <c:smooth val="0"/>
          <c:extLst>
            <c:ext xmlns:c16="http://schemas.microsoft.com/office/drawing/2014/chart" uri="{C3380CC4-5D6E-409C-BE32-E72D297353CC}">
              <c16:uniqueId val="{00000000-A1CC-4269-8617-3772F37F7FE3}"/>
            </c:ext>
          </c:extLst>
        </c:ser>
        <c:ser>
          <c:idx val="1"/>
          <c:order val="1"/>
          <c:tx>
            <c:strRef>
              <c:f>'[BTOS AI Analysis - biweekly updates.xlsx]Results'!$B$17</c:f>
              <c:strCache>
                <c:ptCount val="1"/>
                <c:pt idx="0">
                  <c:v>US</c:v>
                </c:pt>
              </c:strCache>
            </c:strRef>
          </c:tx>
          <c:spPr>
            <a:ln w="38100" cap="rnd">
              <a:solidFill>
                <a:schemeClr val="bg1">
                  <a:lumMod val="75000"/>
                </a:schemeClr>
              </a:solidFill>
              <a:round/>
            </a:ln>
            <a:effectLst/>
          </c:spPr>
          <c:marker>
            <c:symbol val="none"/>
          </c:marker>
          <c:cat>
            <c:numRef>
              <c:f>'[BTOS AI Analysis - biweekly updates.xlsx]Results'!$C$15:$P$15</c:f>
              <c:numCache>
                <c:formatCode>m/d/yyyy</c:formatCode>
                <c:ptCount val="14"/>
                <c:pt idx="0">
                  <c:v>45179</c:v>
                </c:pt>
                <c:pt idx="1">
                  <c:v>45193</c:v>
                </c:pt>
                <c:pt idx="2">
                  <c:v>45207</c:v>
                </c:pt>
                <c:pt idx="3">
                  <c:v>45221</c:v>
                </c:pt>
                <c:pt idx="4">
                  <c:v>45235</c:v>
                </c:pt>
                <c:pt idx="5">
                  <c:v>45249</c:v>
                </c:pt>
                <c:pt idx="6">
                  <c:v>45263</c:v>
                </c:pt>
                <c:pt idx="7">
                  <c:v>45277</c:v>
                </c:pt>
                <c:pt idx="8">
                  <c:v>45291</c:v>
                </c:pt>
                <c:pt idx="9">
                  <c:v>45305</c:v>
                </c:pt>
                <c:pt idx="10">
                  <c:v>45319</c:v>
                </c:pt>
                <c:pt idx="11">
                  <c:v>45333</c:v>
                </c:pt>
                <c:pt idx="12">
                  <c:v>45347</c:v>
                </c:pt>
                <c:pt idx="13">
                  <c:v>45361</c:v>
                </c:pt>
              </c:numCache>
            </c:numRef>
          </c:cat>
          <c:val>
            <c:numRef>
              <c:f>'[BTOS AI Analysis - biweekly updates.xlsx]Results'!$C$17:$P$17</c:f>
              <c:numCache>
                <c:formatCode>0.0%</c:formatCode>
                <c:ptCount val="14"/>
                <c:pt idx="0">
                  <c:v>3.6999999999999998E-2</c:v>
                </c:pt>
                <c:pt idx="1">
                  <c:v>3.7999999999999999E-2</c:v>
                </c:pt>
                <c:pt idx="2">
                  <c:v>3.9E-2</c:v>
                </c:pt>
                <c:pt idx="3">
                  <c:v>4.3999999999999997E-2</c:v>
                </c:pt>
                <c:pt idx="4">
                  <c:v>4.5999999999999999E-2</c:v>
                </c:pt>
                <c:pt idx="5">
                  <c:v>4.9000000000000002E-2</c:v>
                </c:pt>
                <c:pt idx="6">
                  <c:v>4.9000000000000002E-2</c:v>
                </c:pt>
                <c:pt idx="7">
                  <c:v>4.5999999999999999E-2</c:v>
                </c:pt>
                <c:pt idx="8">
                  <c:v>5.2999999999999999E-2</c:v>
                </c:pt>
                <c:pt idx="9">
                  <c:v>0.05</c:v>
                </c:pt>
                <c:pt idx="10">
                  <c:v>5.3999999999999999E-2</c:v>
                </c:pt>
                <c:pt idx="11">
                  <c:v>4.2999999999999997E-2</c:v>
                </c:pt>
                <c:pt idx="12">
                  <c:v>4.3999999999999997E-2</c:v>
                </c:pt>
                <c:pt idx="13">
                  <c:v>4.2000000000000003E-2</c:v>
                </c:pt>
              </c:numCache>
            </c:numRef>
          </c:val>
          <c:smooth val="0"/>
          <c:extLst>
            <c:ext xmlns:c16="http://schemas.microsoft.com/office/drawing/2014/chart" uri="{C3380CC4-5D6E-409C-BE32-E72D297353CC}">
              <c16:uniqueId val="{00000001-A1CC-4269-8617-3772F37F7FE3}"/>
            </c:ext>
          </c:extLst>
        </c:ser>
        <c:ser>
          <c:idx val="2"/>
          <c:order val="2"/>
          <c:tx>
            <c:strRef>
              <c:f>'[BTOS AI Analysis - biweekly updates.xlsx]Results'!$B$18</c:f>
              <c:strCache>
                <c:ptCount val="1"/>
                <c:pt idx="0">
                  <c:v>NC</c:v>
                </c:pt>
              </c:strCache>
            </c:strRef>
          </c:tx>
          <c:spPr>
            <a:ln w="76200" cap="rnd">
              <a:solidFill>
                <a:schemeClr val="accent1"/>
              </a:solidFill>
              <a:prstDash val="sysDot"/>
              <a:round/>
            </a:ln>
            <a:effectLst/>
          </c:spPr>
          <c:marker>
            <c:symbol val="none"/>
          </c:marker>
          <c:dLbls>
            <c:dLbl>
              <c:idx val="0"/>
              <c:layout>
                <c:manualLayout>
                  <c:x val="-2.00337007861098E-2"/>
                  <c:y val="-5.52983553093496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CC-4269-8617-3772F37F7FE3}"/>
                </c:ext>
              </c:extLst>
            </c:dLbl>
            <c:dLbl>
              <c:idx val="13"/>
              <c:layout>
                <c:manualLayout>
                  <c:x val="0"/>
                  <c:y val="4.42386842474796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1CC-4269-8617-3772F37F7FE3}"/>
                </c:ext>
              </c:extLst>
            </c:dLbl>
            <c:spPr>
              <a:noFill/>
              <a:ln>
                <a:noFill/>
              </a:ln>
              <a:effectLst/>
            </c:spPr>
            <c:txPr>
              <a:bodyPr rot="0" spcFirstLastPara="1" vertOverflow="ellipsis" vert="horz" wrap="square" lIns="38100" tIns="19050" rIns="38100" bIns="19050" anchor="ctr" anchorCtr="1">
                <a:spAutoFit/>
              </a:bodyPr>
              <a:lstStyle/>
              <a:p>
                <a:pPr>
                  <a:defRPr sz="1800" b="0" i="1"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'[BTOS AI Analysis - biweekly updates.xlsx]Results'!$C$15:$P$15</c:f>
              <c:numCache>
                <c:formatCode>m/d/yyyy</c:formatCode>
                <c:ptCount val="14"/>
                <c:pt idx="0">
                  <c:v>45179</c:v>
                </c:pt>
                <c:pt idx="1">
                  <c:v>45193</c:v>
                </c:pt>
                <c:pt idx="2">
                  <c:v>45207</c:v>
                </c:pt>
                <c:pt idx="3">
                  <c:v>45221</c:v>
                </c:pt>
                <c:pt idx="4">
                  <c:v>45235</c:v>
                </c:pt>
                <c:pt idx="5">
                  <c:v>45249</c:v>
                </c:pt>
                <c:pt idx="6">
                  <c:v>45263</c:v>
                </c:pt>
                <c:pt idx="7">
                  <c:v>45277</c:v>
                </c:pt>
                <c:pt idx="8">
                  <c:v>45291</c:v>
                </c:pt>
                <c:pt idx="9">
                  <c:v>45305</c:v>
                </c:pt>
                <c:pt idx="10">
                  <c:v>45319</c:v>
                </c:pt>
                <c:pt idx="11">
                  <c:v>45333</c:v>
                </c:pt>
                <c:pt idx="12">
                  <c:v>45347</c:v>
                </c:pt>
                <c:pt idx="13">
                  <c:v>45361</c:v>
                </c:pt>
              </c:numCache>
            </c:numRef>
          </c:cat>
          <c:val>
            <c:numRef>
              <c:f>'[BTOS AI Analysis - biweekly updates.xlsx]Results'!$C$18:$P$18</c:f>
              <c:numCache>
                <c:formatCode>0.0%</c:formatCode>
                <c:ptCount val="14"/>
                <c:pt idx="0">
                  <c:v>6.6000000000000003E-2</c:v>
                </c:pt>
                <c:pt idx="1">
                  <c:v>6.3E-2</c:v>
                </c:pt>
                <c:pt idx="2">
                  <c:v>5.8999999999999997E-2</c:v>
                </c:pt>
                <c:pt idx="3">
                  <c:v>7.9000000000000001E-2</c:v>
                </c:pt>
                <c:pt idx="4">
                  <c:v>7.1999999999999995E-2</c:v>
                </c:pt>
                <c:pt idx="5">
                  <c:v>6.7000000000000004E-2</c:v>
                </c:pt>
                <c:pt idx="6">
                  <c:v>7.6999999999999999E-2</c:v>
                </c:pt>
                <c:pt idx="7">
                  <c:v>4.8000000000000001E-2</c:v>
                </c:pt>
                <c:pt idx="8">
                  <c:v>6.9000000000000006E-2</c:v>
                </c:pt>
                <c:pt idx="9">
                  <c:v>7.6999999999999999E-2</c:v>
                </c:pt>
                <c:pt idx="10">
                  <c:v>0.06</c:v>
                </c:pt>
                <c:pt idx="11">
                  <c:v>7.0999999999999994E-2</c:v>
                </c:pt>
                <c:pt idx="12">
                  <c:v>6.9000000000000006E-2</c:v>
                </c:pt>
                <c:pt idx="13">
                  <c:v>5.7000000000000002E-2</c:v>
                </c:pt>
              </c:numCache>
            </c:numRef>
          </c:val>
          <c:smooth val="0"/>
          <c:extLst>
            <c:ext xmlns:c16="http://schemas.microsoft.com/office/drawing/2014/chart" uri="{C3380CC4-5D6E-409C-BE32-E72D297353CC}">
              <c16:uniqueId val="{00000002-A1CC-4269-8617-3772F37F7FE3}"/>
            </c:ext>
          </c:extLst>
        </c:ser>
        <c:ser>
          <c:idx val="3"/>
          <c:order val="3"/>
          <c:tx>
            <c:strRef>
              <c:f>'[BTOS AI Analysis - biweekly updates.xlsx]Results'!$B$19</c:f>
              <c:strCache>
                <c:ptCount val="1"/>
                <c:pt idx="0">
                  <c:v>US</c:v>
                </c:pt>
              </c:strCache>
            </c:strRef>
          </c:tx>
          <c:spPr>
            <a:ln w="38100" cap="rnd">
              <a:solidFill>
                <a:srgbClr val="4D4D4D"/>
              </a:solidFill>
              <a:round/>
            </a:ln>
            <a:effectLst/>
          </c:spPr>
          <c:marker>
            <c:symbol val="none"/>
          </c:marker>
          <c:dLbls>
            <c:dLbl>
              <c:idx val="0"/>
              <c:layout>
                <c:manualLayout>
                  <c:x val="-2.00337007861098E-2"/>
                  <c:y val="6.6358026371219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CC-4269-8617-3772F37F7FE3}"/>
                </c:ext>
              </c:extLst>
            </c:dLbl>
            <c:dLbl>
              <c:idx val="13"/>
              <c:layout>
                <c:manualLayout>
                  <c:x val="0"/>
                  <c:y val="-8.2947532964024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CC-4269-8617-3772F37F7FE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'[BTOS AI Analysis - biweekly updates.xlsx]Results'!$C$15:$P$15</c:f>
              <c:numCache>
                <c:formatCode>m/d/yyyy</c:formatCode>
                <c:ptCount val="14"/>
                <c:pt idx="0">
                  <c:v>45179</c:v>
                </c:pt>
                <c:pt idx="1">
                  <c:v>45193</c:v>
                </c:pt>
                <c:pt idx="2">
                  <c:v>45207</c:v>
                </c:pt>
                <c:pt idx="3">
                  <c:v>45221</c:v>
                </c:pt>
                <c:pt idx="4">
                  <c:v>45235</c:v>
                </c:pt>
                <c:pt idx="5">
                  <c:v>45249</c:v>
                </c:pt>
                <c:pt idx="6">
                  <c:v>45263</c:v>
                </c:pt>
                <c:pt idx="7">
                  <c:v>45277</c:v>
                </c:pt>
                <c:pt idx="8">
                  <c:v>45291</c:v>
                </c:pt>
                <c:pt idx="9">
                  <c:v>45305</c:v>
                </c:pt>
                <c:pt idx="10">
                  <c:v>45319</c:v>
                </c:pt>
                <c:pt idx="11">
                  <c:v>45333</c:v>
                </c:pt>
                <c:pt idx="12">
                  <c:v>45347</c:v>
                </c:pt>
                <c:pt idx="13">
                  <c:v>45361</c:v>
                </c:pt>
              </c:numCache>
            </c:numRef>
          </c:cat>
          <c:val>
            <c:numRef>
              <c:f>'[BTOS AI Analysis - biweekly updates.xlsx]Results'!$C$19:$P$19</c:f>
              <c:numCache>
                <c:formatCode>0.0%</c:formatCode>
                <c:ptCount val="14"/>
                <c:pt idx="0">
                  <c:v>6.3E-2</c:v>
                </c:pt>
                <c:pt idx="1">
                  <c:v>6.5000000000000002E-2</c:v>
                </c:pt>
                <c:pt idx="2">
                  <c:v>6.5000000000000002E-2</c:v>
                </c:pt>
                <c:pt idx="3">
                  <c:v>6.9000000000000006E-2</c:v>
                </c:pt>
                <c:pt idx="4">
                  <c:v>7.2999999999999995E-2</c:v>
                </c:pt>
                <c:pt idx="5">
                  <c:v>6.5000000000000002E-2</c:v>
                </c:pt>
                <c:pt idx="6">
                  <c:v>6.7000000000000004E-2</c:v>
                </c:pt>
                <c:pt idx="7">
                  <c:v>6.4000000000000001E-2</c:v>
                </c:pt>
                <c:pt idx="8">
                  <c:v>6.5000000000000002E-2</c:v>
                </c:pt>
                <c:pt idx="9">
                  <c:v>6.6000000000000003E-2</c:v>
                </c:pt>
                <c:pt idx="10">
                  <c:v>6.6000000000000003E-2</c:v>
                </c:pt>
                <c:pt idx="11">
                  <c:v>6.4000000000000001E-2</c:v>
                </c:pt>
                <c:pt idx="12">
                  <c:v>6.7000000000000004E-2</c:v>
                </c:pt>
                <c:pt idx="13">
                  <c:v>6.6000000000000003E-2</c:v>
                </c:pt>
              </c:numCache>
            </c:numRef>
          </c:val>
          <c:smooth val="0"/>
          <c:extLst>
            <c:ext xmlns:c16="http://schemas.microsoft.com/office/drawing/2014/chart" uri="{C3380CC4-5D6E-409C-BE32-E72D297353CC}">
              <c16:uniqueId val="{00000003-A1CC-4269-8617-3772F37F7FE3}"/>
            </c:ext>
          </c:extLst>
        </c:ser>
        <c:dLbls>
          <c:showLegendKey val="0"/>
          <c:showVal val="0"/>
          <c:showCatName val="0"/>
          <c:showSerName val="0"/>
          <c:showPercent val="0"/>
          <c:showBubbleSize val="0"/>
        </c:dLbls>
        <c:smooth val="0"/>
        <c:axId val="1372678239"/>
        <c:axId val="1372676799"/>
      </c:lineChart>
      <c:dateAx>
        <c:axId val="1372678239"/>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crossAx val="1372676799"/>
        <c:crosses val="autoZero"/>
        <c:auto val="1"/>
        <c:lblOffset val="100"/>
        <c:baseTimeUnit val="days"/>
      </c:dateAx>
      <c:valAx>
        <c:axId val="1372676799"/>
        <c:scaling>
          <c:orientation val="minMax"/>
        </c:scaling>
        <c:delete val="1"/>
        <c:axPos val="l"/>
        <c:numFmt formatCode="0%" sourceLinked="0"/>
        <c:majorTickMark val="none"/>
        <c:minorTickMark val="none"/>
        <c:tickLblPos val="nextTo"/>
        <c:crossAx val="1372678239"/>
        <c:crosses val="autoZero"/>
        <c:crossBetween val="between"/>
      </c:valAx>
      <c:spPr>
        <a:noFill/>
        <a:ln w="57150">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96DCE-9430-49F9-897E-B4D079038BB4}"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E7AC0-EA96-4CF0-AA16-D00309D33E72}" type="slidenum">
              <a:rPr lang="en-US" smtClean="0"/>
              <a:t>‹#›</a:t>
            </a:fld>
            <a:endParaRPr lang="en-US"/>
          </a:p>
        </p:txBody>
      </p:sp>
    </p:spTree>
    <p:extLst>
      <p:ext uri="{BB962C8B-B14F-4D97-AF65-F5344CB8AC3E}">
        <p14:creationId xmlns:p14="http://schemas.microsoft.com/office/powerpoint/2010/main" val="2945907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more to generative AI than ChatGPT…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Today, generative AI can learn and synthesize not just human language but other data types including images, video (sora), software code, and even molecular structures</a:t>
            </a:r>
          </a:p>
        </p:txBody>
      </p:sp>
      <p:sp>
        <p:nvSpPr>
          <p:cNvPr id="4" name="Slide Number Placeholder 3"/>
          <p:cNvSpPr>
            <a:spLocks noGrp="1"/>
          </p:cNvSpPr>
          <p:nvPr>
            <p:ph type="sldNum" sz="quarter" idx="5"/>
          </p:nvPr>
        </p:nvSpPr>
        <p:spPr/>
        <p:txBody>
          <a:bodyPr/>
          <a:lstStyle/>
          <a:p>
            <a:fld id="{2E214DDF-514E-4908-9D00-A7E1D7862B20}" type="slidenum">
              <a:rPr lang="en-US" smtClean="0"/>
              <a:t>3</a:t>
            </a:fld>
            <a:endParaRPr lang="en-US"/>
          </a:p>
        </p:txBody>
      </p:sp>
    </p:spTree>
    <p:extLst>
      <p:ext uri="{BB962C8B-B14F-4D97-AF65-F5344CB8AC3E}">
        <p14:creationId xmlns:p14="http://schemas.microsoft.com/office/powerpoint/2010/main" val="32059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questions referencing Artificial Intelligence (AI), the following definition is available as a pop-up: AI Definition: Computer systems and software that are able to perform tasks normally requiring human intelligence, such as decision-making, visual perception, speech recognition, and language processing. Types or applications of AI include machine learning, natural language processing, virtual agents, predictive analytics, machine vision, voice recognition, decision making systems, data analytics, image processing, etc.</a:t>
            </a:r>
          </a:p>
        </p:txBody>
      </p:sp>
      <p:sp>
        <p:nvSpPr>
          <p:cNvPr id="4" name="Slide Number Placeholder 3"/>
          <p:cNvSpPr>
            <a:spLocks noGrp="1"/>
          </p:cNvSpPr>
          <p:nvPr>
            <p:ph type="sldNum" sz="quarter" idx="5"/>
          </p:nvPr>
        </p:nvSpPr>
        <p:spPr/>
        <p:txBody>
          <a:bodyPr/>
          <a:lstStyle/>
          <a:p>
            <a:fld id="{F3CE7AC0-EA96-4CF0-AA16-D00309D33E72}" type="slidenum">
              <a:rPr lang="en-US" smtClean="0"/>
              <a:t>21</a:t>
            </a:fld>
            <a:endParaRPr lang="en-US"/>
          </a:p>
        </p:txBody>
      </p:sp>
    </p:spTree>
    <p:extLst>
      <p:ext uri="{BB962C8B-B14F-4D97-AF65-F5344CB8AC3E}">
        <p14:creationId xmlns:p14="http://schemas.microsoft.com/office/powerpoint/2010/main" val="806035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questions referencing Artificial Intelligence (AI), the following definition is available as a pop-up: AI Definition: Computer systems and software that are able to perform tasks normally requiring human intelligence, such as decision-making, visual perception, speech recognition, and language processing. Types or applications of AI include machine learning, natural language processing, virtual agents, predictive analytics, machine vision, voice recognition, decision making systems, data analytics, image processing, etc.</a:t>
            </a:r>
          </a:p>
        </p:txBody>
      </p:sp>
      <p:sp>
        <p:nvSpPr>
          <p:cNvPr id="4" name="Slide Number Placeholder 3"/>
          <p:cNvSpPr>
            <a:spLocks noGrp="1"/>
          </p:cNvSpPr>
          <p:nvPr>
            <p:ph type="sldNum" sz="quarter" idx="5"/>
          </p:nvPr>
        </p:nvSpPr>
        <p:spPr/>
        <p:txBody>
          <a:bodyPr/>
          <a:lstStyle/>
          <a:p>
            <a:fld id="{F3CE7AC0-EA96-4CF0-AA16-D00309D33E72}" type="slidenum">
              <a:rPr lang="en-US" smtClean="0"/>
              <a:t>22</a:t>
            </a:fld>
            <a:endParaRPr lang="en-US"/>
          </a:p>
        </p:txBody>
      </p:sp>
    </p:spTree>
    <p:extLst>
      <p:ext uri="{BB962C8B-B14F-4D97-AF65-F5344CB8AC3E}">
        <p14:creationId xmlns:p14="http://schemas.microsoft.com/office/powerpoint/2010/main" val="204341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2A78B-8AEF-5E4A-D99A-80EFDFDB5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F7AD9-9C0E-F855-9DEB-52836FF7A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24A32-D88B-466C-A9A6-4CBD6FB180EF}"/>
              </a:ext>
            </a:extLst>
          </p:cNvPr>
          <p:cNvSpPr>
            <a:spLocks noGrp="1"/>
          </p:cNvSpPr>
          <p:nvPr>
            <p:ph type="body" idx="1"/>
          </p:nvPr>
        </p:nvSpPr>
        <p:spPr/>
        <p:txBody>
          <a:bodyPr/>
          <a:lstStyle/>
          <a:p>
            <a:r>
              <a:rPr lang="en-US" b="0" i="0" dirty="0">
                <a:solidFill>
                  <a:srgbClr val="333333"/>
                </a:solidFill>
                <a:effectLst/>
                <a:latin typeface="Roboto" panose="02000000000000000000" pitchFamily="2" charset="0"/>
              </a:rPr>
              <a:t>And adoption in the next six months is expected to increase</a:t>
            </a:r>
          </a:p>
          <a:p>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Roboto" panose="02000000000000000000" pitchFamily="2" charset="0"/>
              </a:rPr>
              <a:t>The Information sector includes industries like software producers, computing infrastructure providers, data processing, web hosting and related services, which rely on various applications of artificial intelligence</a:t>
            </a:r>
            <a:endParaRPr lang="en-US" dirty="0"/>
          </a:p>
          <a:p>
            <a:endParaRPr lang="en-US" b="0" i="0" dirty="0">
              <a:solidFill>
                <a:srgbClr val="333333"/>
              </a:solidFill>
              <a:effectLst/>
              <a:latin typeface="Roboto" panose="02000000000000000000" pitchFamily="2" charset="0"/>
            </a:endParaRPr>
          </a:p>
          <a:p>
            <a:r>
              <a:rPr lang="en-US" b="0" i="0" dirty="0">
                <a:solidFill>
                  <a:srgbClr val="333333"/>
                </a:solidFill>
                <a:effectLst/>
                <a:latin typeface="Tahoma" panose="020B0604030504040204" pitchFamily="34" charset="0"/>
              </a:rPr>
              <a:t>PST sector includes legal advice and representation; accounting; architecture/engineering, and Computer services; advertising services and more</a:t>
            </a:r>
          </a:p>
          <a:p>
            <a:endParaRPr lang="en-US" b="0" i="0" dirty="0">
              <a:solidFill>
                <a:srgbClr val="333333"/>
              </a:solidFill>
              <a:effectLst/>
              <a:latin typeface="Tahoma" panose="020B0604030504040204" pitchFamily="34" charset="0"/>
            </a:endParaRPr>
          </a:p>
          <a:p>
            <a:endParaRPr lang="en-US" b="0" i="0" dirty="0">
              <a:solidFill>
                <a:srgbClr val="333333"/>
              </a:solidFill>
              <a:effectLst/>
              <a:latin typeface="Roboto" panose="02000000000000000000" pitchFamily="2" charset="0"/>
            </a:endParaRPr>
          </a:p>
        </p:txBody>
      </p:sp>
      <p:sp>
        <p:nvSpPr>
          <p:cNvPr id="4" name="Slide Number Placeholder 3">
            <a:extLst>
              <a:ext uri="{FF2B5EF4-FFF2-40B4-BE49-F238E27FC236}">
                <a16:creationId xmlns:a16="http://schemas.microsoft.com/office/drawing/2014/main" id="{EA33EFF3-32EC-561A-6B28-34389B71DF31}"/>
              </a:ext>
            </a:extLst>
          </p:cNvPr>
          <p:cNvSpPr>
            <a:spLocks noGrp="1"/>
          </p:cNvSpPr>
          <p:nvPr>
            <p:ph type="sldNum" sz="quarter" idx="5"/>
          </p:nvPr>
        </p:nvSpPr>
        <p:spPr/>
        <p:txBody>
          <a:bodyPr/>
          <a:lstStyle/>
          <a:p>
            <a:fld id="{81E89D69-FBF3-427A-AFFF-D4ED6D90E4F8}" type="slidenum">
              <a:rPr lang="en-US" smtClean="0"/>
              <a:t>26</a:t>
            </a:fld>
            <a:endParaRPr lang="en-US"/>
          </a:p>
        </p:txBody>
      </p:sp>
    </p:spTree>
    <p:extLst>
      <p:ext uri="{BB962C8B-B14F-4D97-AF65-F5344CB8AC3E}">
        <p14:creationId xmlns:p14="http://schemas.microsoft.com/office/powerpoint/2010/main" val="321200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2A78B-8AEF-5E4A-D99A-80EFDFDB5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F7AD9-9C0E-F855-9DEB-52836FF7A0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24A32-D88B-466C-A9A6-4CBD6FB18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Roboto" panose="02000000000000000000" pitchFamily="2" charset="0"/>
              </a:rPr>
              <a:t>The Information sector includes industries like software producers, computing infrastructure providers, data processing, web hosting and related services, which rely on various applications of artificial intelligence</a:t>
            </a:r>
            <a:endParaRPr lang="en-US" dirty="0"/>
          </a:p>
          <a:p>
            <a:endParaRPr lang="en-US" b="0" i="0" dirty="0">
              <a:solidFill>
                <a:srgbClr val="333333"/>
              </a:solidFill>
              <a:effectLst/>
              <a:latin typeface="Roboto" panose="02000000000000000000" pitchFamily="2" charset="0"/>
            </a:endParaRPr>
          </a:p>
          <a:p>
            <a:r>
              <a:rPr lang="en-US" b="0" i="0" dirty="0">
                <a:solidFill>
                  <a:srgbClr val="333333"/>
                </a:solidFill>
                <a:effectLst/>
                <a:latin typeface="Tahoma" panose="020B0604030504040204" pitchFamily="34" charset="0"/>
              </a:rPr>
              <a:t>PST sector includes legal advice and representation; accounting; architecture/engineering, and Computer services; advertising services and more</a:t>
            </a:r>
          </a:p>
          <a:p>
            <a:endParaRPr lang="en-US" b="0" i="0" dirty="0">
              <a:solidFill>
                <a:srgbClr val="333333"/>
              </a:solidFill>
              <a:effectLst/>
              <a:latin typeface="Tahoma" panose="020B0604030504040204" pitchFamily="34" charset="0"/>
            </a:endParaRPr>
          </a:p>
          <a:p>
            <a:endParaRPr lang="en-US" b="0" i="0" dirty="0">
              <a:solidFill>
                <a:srgbClr val="333333"/>
              </a:solidFill>
              <a:effectLst/>
              <a:latin typeface="Roboto" panose="02000000000000000000" pitchFamily="2" charset="0"/>
            </a:endParaRPr>
          </a:p>
        </p:txBody>
      </p:sp>
      <p:sp>
        <p:nvSpPr>
          <p:cNvPr id="4" name="Slide Number Placeholder 3">
            <a:extLst>
              <a:ext uri="{FF2B5EF4-FFF2-40B4-BE49-F238E27FC236}">
                <a16:creationId xmlns:a16="http://schemas.microsoft.com/office/drawing/2014/main" id="{EA33EFF3-32EC-561A-6B28-34389B71DF31}"/>
              </a:ext>
            </a:extLst>
          </p:cNvPr>
          <p:cNvSpPr>
            <a:spLocks noGrp="1"/>
          </p:cNvSpPr>
          <p:nvPr>
            <p:ph type="sldNum" sz="quarter" idx="5"/>
          </p:nvPr>
        </p:nvSpPr>
        <p:spPr/>
        <p:txBody>
          <a:bodyPr/>
          <a:lstStyle/>
          <a:p>
            <a:fld id="{81E89D69-FBF3-427A-AFFF-D4ED6D90E4F8}" type="slidenum">
              <a:rPr lang="en-US" smtClean="0"/>
              <a:t>27</a:t>
            </a:fld>
            <a:endParaRPr lang="en-US"/>
          </a:p>
        </p:txBody>
      </p:sp>
    </p:spTree>
    <p:extLst>
      <p:ext uri="{BB962C8B-B14F-4D97-AF65-F5344CB8AC3E}">
        <p14:creationId xmlns:p14="http://schemas.microsoft.com/office/powerpoint/2010/main" val="2892115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79% project small number of tasks in next 6 months</a:t>
            </a:r>
          </a:p>
          <a:p>
            <a:r>
              <a:rPr lang="en-US" dirty="0"/>
              <a:t>18% project moderate number of tasks in next 6 months</a:t>
            </a:r>
          </a:p>
          <a:p>
            <a:r>
              <a:rPr lang="en-US" dirty="0"/>
              <a:t>3% project use in large number of tasks in next 6 months</a:t>
            </a:r>
          </a:p>
        </p:txBody>
      </p:sp>
      <p:sp>
        <p:nvSpPr>
          <p:cNvPr id="4" name="Slide Number Placeholder 3"/>
          <p:cNvSpPr>
            <a:spLocks noGrp="1"/>
          </p:cNvSpPr>
          <p:nvPr>
            <p:ph type="sldNum" sz="quarter" idx="5"/>
          </p:nvPr>
        </p:nvSpPr>
        <p:spPr/>
        <p:txBody>
          <a:bodyPr/>
          <a:lstStyle/>
          <a:p>
            <a:fld id="{F3CE7AC0-EA96-4CF0-AA16-D00309D33E72}" type="slidenum">
              <a:rPr lang="en-US" smtClean="0"/>
              <a:t>29</a:t>
            </a:fld>
            <a:endParaRPr lang="en-US"/>
          </a:p>
        </p:txBody>
      </p:sp>
    </p:spTree>
    <p:extLst>
      <p:ext uri="{BB962C8B-B14F-4D97-AF65-F5344CB8AC3E}">
        <p14:creationId xmlns:p14="http://schemas.microsoft.com/office/powerpoint/2010/main" val="1553783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CE7AC0-EA96-4CF0-AA16-D00309D33E72}" type="slidenum">
              <a:rPr lang="en-US" smtClean="0"/>
              <a:t>30</a:t>
            </a:fld>
            <a:endParaRPr lang="en-US"/>
          </a:p>
        </p:txBody>
      </p:sp>
    </p:spTree>
    <p:extLst>
      <p:ext uri="{BB962C8B-B14F-4D97-AF65-F5344CB8AC3E}">
        <p14:creationId xmlns:p14="http://schemas.microsoft.com/office/powerpoint/2010/main" val="718297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widely used and well-known example is </a:t>
            </a:r>
            <a:r>
              <a:rPr lang="en-US" dirty="0" err="1"/>
              <a:t>Felten</a:t>
            </a:r>
            <a:r>
              <a:rPr lang="en-US" dirty="0"/>
              <a:t> et </a:t>
            </a:r>
            <a:r>
              <a:rPr lang="en-US" dirty="0" err="1"/>
              <a:t>al’s</a:t>
            </a:r>
            <a:r>
              <a:rPr lang="en-US" dirty="0"/>
              <a:t> AIOE score which determines which occupations may be exposed to AI by looking at the overlap between AI applications and the abilities needed to perform an occupation</a:t>
            </a:r>
          </a:p>
          <a:p>
            <a:endParaRPr lang="en-US" dirty="0"/>
          </a:p>
          <a:p>
            <a:r>
              <a:rPr lang="en-US" b="1" dirty="0"/>
              <a:t>Note that this measures relative exposure, not necessarily if the jobs will be replaced or complemented by AI.</a:t>
            </a:r>
          </a:p>
          <a:p>
            <a:endParaRPr lang="en-US" b="1" dirty="0"/>
          </a:p>
          <a:p>
            <a:r>
              <a:rPr lang="en-US" dirty="0"/>
              <a:t>Looking at the high-level occupations (2-digit SOC codes), we see that the occupations most likely impacted according to the AIOE score tend to be white collar/ office jobs, like </a:t>
            </a:r>
          </a:p>
          <a:p>
            <a:endParaRPr lang="en-US" dirty="0"/>
          </a:p>
          <a:p>
            <a:r>
              <a:rPr lang="en-US" dirty="0"/>
              <a:t>Whereas, The occupations predicted to be least impacted are more physical in nature, require in-person interaction, and in some cases are performed outdoors. </a:t>
            </a:r>
          </a:p>
          <a:p>
            <a:endParaRPr lang="en-US" dirty="0"/>
          </a:p>
          <a:p>
            <a:r>
              <a:rPr lang="en-US" dirty="0"/>
              <a:t>This is one methodology for assessing the impact of AI on the labor market, others have used additional methods to assess which jobs may be complemented by AI.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E89D69-FBF3-427A-AFFF-D4ED6D90E4F8}" type="slidenum">
              <a:rPr lang="en-US" smtClean="0"/>
              <a:t>11</a:t>
            </a:fld>
            <a:endParaRPr lang="en-US"/>
          </a:p>
        </p:txBody>
      </p:sp>
    </p:spTree>
    <p:extLst>
      <p:ext uri="{BB962C8B-B14F-4D97-AF65-F5344CB8AC3E}">
        <p14:creationId xmlns:p14="http://schemas.microsoft.com/office/powerpoint/2010/main" val="369051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upon </a:t>
            </a:r>
            <a:r>
              <a:rPr lang="en-US" dirty="0" err="1"/>
              <a:t>Felten’s</a:t>
            </a:r>
            <a:r>
              <a:rPr lang="en-US" dirty="0"/>
              <a:t> AIOE score by assessing complementarity of AI to occupations by incorporating certain O*NET measures like the likelihood of an occupation requiring face-face interactions, have responsibility for others and outcomes, having a high consequences of errors, etc. </a:t>
            </a:r>
          </a:p>
          <a:p>
            <a:endParaRPr lang="en-US" dirty="0"/>
          </a:p>
          <a:p>
            <a:r>
              <a:rPr lang="en-US" dirty="0"/>
              <a:t>For example, Surgeons, Pilots, Judges, and Lawyers all fall in the high complementarity zone</a:t>
            </a:r>
          </a:p>
          <a:p>
            <a:endParaRPr lang="en-US" dirty="0"/>
          </a:p>
        </p:txBody>
      </p:sp>
      <p:sp>
        <p:nvSpPr>
          <p:cNvPr id="4" name="Slide Number Placeholder 3"/>
          <p:cNvSpPr>
            <a:spLocks noGrp="1"/>
          </p:cNvSpPr>
          <p:nvPr>
            <p:ph type="sldNum" sz="quarter" idx="5"/>
          </p:nvPr>
        </p:nvSpPr>
        <p:spPr/>
        <p:txBody>
          <a:bodyPr/>
          <a:lstStyle/>
          <a:p>
            <a:fld id="{2E214DDF-514E-4908-9D00-A7E1D7862B20}" type="slidenum">
              <a:rPr lang="en-US" smtClean="0"/>
              <a:t>12</a:t>
            </a:fld>
            <a:endParaRPr lang="en-US"/>
          </a:p>
        </p:txBody>
      </p:sp>
    </p:spTree>
    <p:extLst>
      <p:ext uri="{BB962C8B-B14F-4D97-AF65-F5344CB8AC3E}">
        <p14:creationId xmlns:p14="http://schemas.microsoft.com/office/powerpoint/2010/main" val="110530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doomsday scenarios </a:t>
            </a:r>
          </a:p>
        </p:txBody>
      </p:sp>
      <p:sp>
        <p:nvSpPr>
          <p:cNvPr id="4" name="Slide Number Placeholder 3"/>
          <p:cNvSpPr>
            <a:spLocks noGrp="1"/>
          </p:cNvSpPr>
          <p:nvPr>
            <p:ph type="sldNum" sz="quarter" idx="5"/>
          </p:nvPr>
        </p:nvSpPr>
        <p:spPr/>
        <p:txBody>
          <a:bodyPr/>
          <a:lstStyle/>
          <a:p>
            <a:fld id="{81E89D69-FBF3-427A-AFFF-D4ED6D90E4F8}" type="slidenum">
              <a:rPr lang="en-US" smtClean="0"/>
              <a:t>14</a:t>
            </a:fld>
            <a:endParaRPr lang="en-US"/>
          </a:p>
        </p:txBody>
      </p:sp>
    </p:spTree>
    <p:extLst>
      <p:ext uri="{BB962C8B-B14F-4D97-AF65-F5344CB8AC3E}">
        <p14:creationId xmlns:p14="http://schemas.microsoft.com/office/powerpoint/2010/main" val="194283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214DDF-514E-4908-9D00-A7E1D7862B20}" type="slidenum">
              <a:rPr lang="en-US" smtClean="0"/>
              <a:t>15</a:t>
            </a:fld>
            <a:endParaRPr lang="en-US"/>
          </a:p>
        </p:txBody>
      </p:sp>
    </p:spTree>
    <p:extLst>
      <p:ext uri="{BB962C8B-B14F-4D97-AF65-F5344CB8AC3E}">
        <p14:creationId xmlns:p14="http://schemas.microsoft.com/office/powerpoint/2010/main" val="1033866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89D69-FBF3-427A-AFFF-D4ED6D90E4F8}" type="slidenum">
              <a:rPr lang="en-US" smtClean="0"/>
              <a:t>16</a:t>
            </a:fld>
            <a:endParaRPr lang="en-US"/>
          </a:p>
        </p:txBody>
      </p:sp>
    </p:spTree>
    <p:extLst>
      <p:ext uri="{BB962C8B-B14F-4D97-AF65-F5344CB8AC3E}">
        <p14:creationId xmlns:p14="http://schemas.microsoft.com/office/powerpoint/2010/main" val="258117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 Transformation replacing Prompt Engineering</a:t>
            </a:r>
          </a:p>
        </p:txBody>
      </p:sp>
      <p:sp>
        <p:nvSpPr>
          <p:cNvPr id="4" name="Slide Number Placeholder 3"/>
          <p:cNvSpPr>
            <a:spLocks noGrp="1"/>
          </p:cNvSpPr>
          <p:nvPr>
            <p:ph type="sldNum" sz="quarter" idx="5"/>
          </p:nvPr>
        </p:nvSpPr>
        <p:spPr/>
        <p:txBody>
          <a:bodyPr/>
          <a:lstStyle/>
          <a:p>
            <a:fld id="{81E89D69-FBF3-427A-AFFF-D4ED6D90E4F8}" type="slidenum">
              <a:rPr lang="en-US" smtClean="0"/>
              <a:t>17</a:t>
            </a:fld>
            <a:endParaRPr lang="en-US"/>
          </a:p>
        </p:txBody>
      </p:sp>
    </p:spTree>
    <p:extLst>
      <p:ext uri="{BB962C8B-B14F-4D97-AF65-F5344CB8AC3E}">
        <p14:creationId xmlns:p14="http://schemas.microsoft.com/office/powerpoint/2010/main" val="28544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questions referencing Artificial Intelligence (AI), the following definition is available as a pop-up: AI Definition: Computer systems and software that are able to perform tasks normally requiring human intelligence, such as decision-making, visual perception, speech recognition, and language processing. Types or applications of AI include machine learning, natural language processing, virtual agents, predictive analytics, machine vision, voice recognition, decision making systems, data analytics, image processing, etc.</a:t>
            </a:r>
          </a:p>
        </p:txBody>
      </p:sp>
      <p:sp>
        <p:nvSpPr>
          <p:cNvPr id="4" name="Slide Number Placeholder 3"/>
          <p:cNvSpPr>
            <a:spLocks noGrp="1"/>
          </p:cNvSpPr>
          <p:nvPr>
            <p:ph type="sldNum" sz="quarter" idx="5"/>
          </p:nvPr>
        </p:nvSpPr>
        <p:spPr/>
        <p:txBody>
          <a:bodyPr/>
          <a:lstStyle/>
          <a:p>
            <a:fld id="{F3CE7AC0-EA96-4CF0-AA16-D00309D33E72}" type="slidenum">
              <a:rPr lang="en-US" smtClean="0"/>
              <a:t>19</a:t>
            </a:fld>
            <a:endParaRPr lang="en-US"/>
          </a:p>
        </p:txBody>
      </p:sp>
    </p:spTree>
    <p:extLst>
      <p:ext uri="{BB962C8B-B14F-4D97-AF65-F5344CB8AC3E}">
        <p14:creationId xmlns:p14="http://schemas.microsoft.com/office/powerpoint/2010/main" val="176064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questions referencing Artificial Intelligence (AI), the following definition is available as a pop-up: AI Definition: Computer systems and software that are able to perform tasks normally requiring human intelligence, such as decision-making, visual perception, speech recognition, and language processing. Types or applications of AI include machine learning, natural language processing, virtual agents, predictive analytics, machine vision, voice recognition, decision making systems, data analytics, image processing, etc.</a:t>
            </a:r>
          </a:p>
        </p:txBody>
      </p:sp>
      <p:sp>
        <p:nvSpPr>
          <p:cNvPr id="4" name="Slide Number Placeholder 3"/>
          <p:cNvSpPr>
            <a:spLocks noGrp="1"/>
          </p:cNvSpPr>
          <p:nvPr>
            <p:ph type="sldNum" sz="quarter" idx="5"/>
          </p:nvPr>
        </p:nvSpPr>
        <p:spPr/>
        <p:txBody>
          <a:bodyPr/>
          <a:lstStyle/>
          <a:p>
            <a:fld id="{F3CE7AC0-EA96-4CF0-AA16-D00309D33E72}" type="slidenum">
              <a:rPr lang="en-US" smtClean="0"/>
              <a:t>20</a:t>
            </a:fld>
            <a:endParaRPr lang="en-US"/>
          </a:p>
        </p:txBody>
      </p:sp>
    </p:spTree>
    <p:extLst>
      <p:ext uri="{BB962C8B-B14F-4D97-AF65-F5344CB8AC3E}">
        <p14:creationId xmlns:p14="http://schemas.microsoft.com/office/powerpoint/2010/main" val="4097247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1_Title and Content Light">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water, fish, plane, person&#10;&#10;Description automatically generated">
            <a:extLst>
              <a:ext uri="{FF2B5EF4-FFF2-40B4-BE49-F238E27FC236}">
                <a16:creationId xmlns:a16="http://schemas.microsoft.com/office/drawing/2014/main" id="{D15F2744-E238-45ED-9BC2-570D58CC7DBF}"/>
              </a:ext>
            </a:extLst>
          </p:cNvPr>
          <p:cNvPicPr>
            <a:picLocks noChangeAspect="1"/>
          </p:cNvPicPr>
          <p:nvPr/>
        </p:nvPicPr>
        <p:blipFill rotWithShape="1">
          <a:blip r:embed="rId2">
            <a:clrChange>
              <a:clrFrom>
                <a:srgbClr val="FFFFFF"/>
              </a:clrFrom>
              <a:clrTo>
                <a:srgbClr val="FFFFFF">
                  <a:alpha val="0"/>
                </a:srgbClr>
              </a:clrTo>
            </a:clrChange>
            <a:duotone>
              <a:prstClr val="black"/>
              <a:schemeClr val="tx2">
                <a:tint val="45000"/>
                <a:satMod val="400000"/>
              </a:schemeClr>
            </a:duotone>
          </a:blip>
          <a:srcRect t="52021"/>
          <a:stretch/>
        </p:blipFill>
        <p:spPr>
          <a:xfrm flipH="1" flipV="1">
            <a:off x="0" y="5408341"/>
            <a:ext cx="12218670" cy="1533740"/>
          </a:xfrm>
          <a:prstGeom prst="rect">
            <a:avLst/>
          </a:prstGeom>
        </p:spPr>
      </p:pic>
      <p:sp>
        <p:nvSpPr>
          <p:cNvPr id="2" name="Title 1">
            <a:extLst>
              <a:ext uri="{FF2B5EF4-FFF2-40B4-BE49-F238E27FC236}">
                <a16:creationId xmlns:a16="http://schemas.microsoft.com/office/drawing/2014/main" id="{B0B77B8D-BB2B-F642-9C27-3BA870E6A26F}"/>
              </a:ext>
            </a:extLst>
          </p:cNvPr>
          <p:cNvSpPr>
            <a:spLocks noGrp="1"/>
          </p:cNvSpPr>
          <p:nvPr>
            <p:ph type="title"/>
          </p:nvPr>
        </p:nvSpPr>
        <p:spPr>
          <a:xfrm>
            <a:off x="974835" y="136525"/>
            <a:ext cx="10515600" cy="1325563"/>
          </a:xfrm>
        </p:spPr>
        <p:txBody>
          <a:bodyPr/>
          <a:lstStyle>
            <a:lvl1pPr algn="l">
              <a:defRPr>
                <a:solidFill>
                  <a:schemeClr val="tx2">
                    <a:lumMod val="50000"/>
                  </a:schemeClr>
                </a:solidFill>
              </a:defRPr>
            </a:lvl1pPr>
          </a:lstStyle>
          <a:p>
            <a:r>
              <a:rPr lang="en-US"/>
              <a:t>Click to edit Master title style</a:t>
            </a:r>
            <a:endParaRPr lang="en-DE" dirty="0"/>
          </a:p>
        </p:txBody>
      </p:sp>
      <p:sp>
        <p:nvSpPr>
          <p:cNvPr id="3" name="Content Placeholder 2">
            <a:extLst>
              <a:ext uri="{FF2B5EF4-FFF2-40B4-BE49-F238E27FC236}">
                <a16:creationId xmlns:a16="http://schemas.microsoft.com/office/drawing/2014/main" id="{A3B4442A-0092-F446-8C2D-A937DDB846F4}"/>
              </a:ext>
            </a:extLst>
          </p:cNvPr>
          <p:cNvSpPr>
            <a:spLocks noGrp="1"/>
          </p:cNvSpPr>
          <p:nvPr>
            <p:ph idx="1"/>
          </p:nvPr>
        </p:nvSpPr>
        <p:spPr>
          <a:xfrm>
            <a:off x="974835" y="1794798"/>
            <a:ext cx="10515600" cy="3541338"/>
          </a:xfrm>
          <a:noFill/>
        </p:spPr>
        <p:txBody>
          <a:bodyPr/>
          <a:lstStyle>
            <a:lvl1pPr>
              <a:defRPr>
                <a:solidFill>
                  <a:srgbClr val="3A3A3A"/>
                </a:solidFill>
              </a:defRPr>
            </a:lvl1pPr>
            <a:lvl2pPr>
              <a:defRPr>
                <a:solidFill>
                  <a:srgbClr val="3A3A3A"/>
                </a:solidFill>
              </a:defRPr>
            </a:lvl2pPr>
            <a:lvl3pPr>
              <a:defRPr>
                <a:solidFill>
                  <a:srgbClr val="3A3A3A"/>
                </a:solidFill>
              </a:defRPr>
            </a:lvl3pPr>
            <a:lvl4pPr>
              <a:defRPr>
                <a:solidFill>
                  <a:srgbClr val="3A3A3A"/>
                </a:solidFill>
              </a:defRPr>
            </a:lvl4pPr>
            <a:lvl5pPr>
              <a:defRPr>
                <a:solidFill>
                  <a:srgbClr val="3A3A3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dirty="0"/>
          </a:p>
        </p:txBody>
      </p:sp>
      <p:sp>
        <p:nvSpPr>
          <p:cNvPr id="6" name="Slide Number Placeholder 5">
            <a:extLst>
              <a:ext uri="{FF2B5EF4-FFF2-40B4-BE49-F238E27FC236}">
                <a16:creationId xmlns:a16="http://schemas.microsoft.com/office/drawing/2014/main" id="{487F5DD7-ABB4-AE4F-9C55-34C625AA685C}"/>
              </a:ext>
            </a:extLst>
          </p:cNvPr>
          <p:cNvSpPr>
            <a:spLocks noGrp="1"/>
          </p:cNvSpPr>
          <p:nvPr>
            <p:ph type="sldNum" sz="quarter" idx="12"/>
          </p:nvPr>
        </p:nvSpPr>
        <p:spPr>
          <a:xfrm>
            <a:off x="351182" y="6492875"/>
            <a:ext cx="2743200" cy="365125"/>
          </a:xfrm>
        </p:spPr>
        <p:txBody>
          <a:bodyPr/>
          <a:lstStyle>
            <a:lvl1pPr algn="l">
              <a:defRPr/>
            </a:lvl1pPr>
          </a:lstStyle>
          <a:p>
            <a:fld id="{CA8CCF75-9929-40D6-A1B1-925CE94781F9}"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8411C40B-98C7-4AEE-9196-2CC0767137FA}"/>
              </a:ext>
            </a:extLst>
          </p:cNvPr>
          <p:cNvPicPr>
            <a:picLocks noChangeAspect="1"/>
          </p:cNvPicPr>
          <p:nvPr/>
        </p:nvPicPr>
        <p:blipFill>
          <a:blip r:embed="rId3">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10542270" y="6285563"/>
            <a:ext cx="1623060" cy="572437"/>
          </a:xfrm>
          <a:prstGeom prst="rect">
            <a:avLst/>
          </a:prstGeom>
        </p:spPr>
      </p:pic>
    </p:spTree>
    <p:extLst>
      <p:ext uri="{BB962C8B-B14F-4D97-AF65-F5344CB8AC3E}">
        <p14:creationId xmlns:p14="http://schemas.microsoft.com/office/powerpoint/2010/main" val="33391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Blank">
    <p:bg>
      <p:bgPr>
        <a:gradFill flip="none" rotWithShape="1">
          <a:gsLst>
            <a:gs pos="78000">
              <a:srgbClr val="38445B"/>
            </a:gs>
            <a:gs pos="0">
              <a:srgbClr val="7690C1"/>
            </a:gs>
            <a:gs pos="100000">
              <a:srgbClr val="101C1E"/>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CCB051-7E0B-F842-AAE4-DC4D795EFB88}"/>
              </a:ext>
            </a:extLst>
          </p:cNvPr>
          <p:cNvSpPr>
            <a:spLocks noGrp="1"/>
          </p:cNvSpPr>
          <p:nvPr>
            <p:ph type="sldNum" sz="quarter" idx="12"/>
          </p:nvPr>
        </p:nvSpPr>
        <p:spPr/>
        <p:txBody>
          <a:bodyPr/>
          <a:lstStyle/>
          <a:p>
            <a:fld id="{CA8CCF75-9929-40D6-A1B1-925CE94781F9}" type="slidenum">
              <a:rPr lang="en-US" smtClean="0"/>
              <a:t>‹#›</a:t>
            </a:fld>
            <a:endParaRPr lang="en-US"/>
          </a:p>
        </p:txBody>
      </p:sp>
      <p:sp>
        <p:nvSpPr>
          <p:cNvPr id="3" name="Title 1">
            <a:extLst>
              <a:ext uri="{FF2B5EF4-FFF2-40B4-BE49-F238E27FC236}">
                <a16:creationId xmlns:a16="http://schemas.microsoft.com/office/drawing/2014/main" id="{DD50C6C6-DE24-4BF7-811D-F42ED390EE8C}"/>
              </a:ext>
            </a:extLst>
          </p:cNvPr>
          <p:cNvSpPr>
            <a:spLocks noGrp="1"/>
          </p:cNvSpPr>
          <p:nvPr>
            <p:ph type="title"/>
          </p:nvPr>
        </p:nvSpPr>
        <p:spPr>
          <a:xfrm>
            <a:off x="831850" y="1709738"/>
            <a:ext cx="10515600" cy="2852737"/>
          </a:xfrm>
        </p:spPr>
        <p:txBody>
          <a:bodyPr anchor="b"/>
          <a:lstStyle>
            <a:lvl1pPr algn="ctr">
              <a:defRPr sz="6000">
                <a:solidFill>
                  <a:schemeClr val="accent3">
                    <a:lumMod val="60000"/>
                    <a:lumOff val="40000"/>
                  </a:schemeClr>
                </a:solidFill>
              </a:defRPr>
            </a:lvl1pPr>
          </a:lstStyle>
          <a:p>
            <a:r>
              <a:rPr lang="en-US"/>
              <a:t>Click to edit Master title style</a:t>
            </a:r>
            <a:endParaRPr lang="en-DE" dirty="0"/>
          </a:p>
        </p:txBody>
      </p:sp>
      <p:sp>
        <p:nvSpPr>
          <p:cNvPr id="5" name="Text Placeholder 2">
            <a:extLst>
              <a:ext uri="{FF2B5EF4-FFF2-40B4-BE49-F238E27FC236}">
                <a16:creationId xmlns:a16="http://schemas.microsoft.com/office/drawing/2014/main" id="{6C952AC4-7FE6-48BC-AB65-3C5E5D03D605}"/>
              </a:ext>
            </a:extLst>
          </p:cNvPr>
          <p:cNvSpPr>
            <a:spLocks noGrp="1"/>
          </p:cNvSpPr>
          <p:nvPr>
            <p:ph type="body" idx="1"/>
          </p:nvPr>
        </p:nvSpPr>
        <p:spPr>
          <a:xfrm>
            <a:off x="831850" y="4589463"/>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682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Title and Content Light">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ater, fish, plane, person&#10;&#10;Description automatically generated">
            <a:extLst>
              <a:ext uri="{FF2B5EF4-FFF2-40B4-BE49-F238E27FC236}">
                <a16:creationId xmlns:a16="http://schemas.microsoft.com/office/drawing/2014/main" id="{D5517F9C-33F6-4E64-8858-BB0584D4E6AA}"/>
              </a:ext>
            </a:extLst>
          </p:cNvPr>
          <p:cNvPicPr>
            <a:picLocks noChangeAspect="1"/>
          </p:cNvPicPr>
          <p:nvPr/>
        </p:nvPicPr>
        <p:blipFill rotWithShape="1">
          <a:blip r:embed="rId2">
            <a:clrChange>
              <a:clrFrom>
                <a:srgbClr val="FFFFFF"/>
              </a:clrFrom>
              <a:clrTo>
                <a:srgbClr val="FFFFFF">
                  <a:alpha val="0"/>
                </a:srgbClr>
              </a:clrTo>
            </a:clrChange>
            <a:duotone>
              <a:prstClr val="black"/>
              <a:schemeClr val="tx2">
                <a:tint val="45000"/>
                <a:satMod val="400000"/>
              </a:schemeClr>
            </a:duotone>
          </a:blip>
          <a:srcRect t="52021"/>
          <a:stretch/>
        </p:blipFill>
        <p:spPr>
          <a:xfrm flipH="1" flipV="1">
            <a:off x="0" y="5408341"/>
            <a:ext cx="12218670" cy="1533740"/>
          </a:xfrm>
          <a:prstGeom prst="rect">
            <a:avLst/>
          </a:prstGeom>
        </p:spPr>
      </p:pic>
      <p:sp>
        <p:nvSpPr>
          <p:cNvPr id="6" name="Slide Number Placeholder 5">
            <a:extLst>
              <a:ext uri="{FF2B5EF4-FFF2-40B4-BE49-F238E27FC236}">
                <a16:creationId xmlns:a16="http://schemas.microsoft.com/office/drawing/2014/main" id="{487F5DD7-ABB4-AE4F-9C55-34C625AA685C}"/>
              </a:ext>
            </a:extLst>
          </p:cNvPr>
          <p:cNvSpPr>
            <a:spLocks noGrp="1"/>
          </p:cNvSpPr>
          <p:nvPr>
            <p:ph type="sldNum" sz="quarter" idx="12"/>
          </p:nvPr>
        </p:nvSpPr>
        <p:spPr/>
        <p:txBody>
          <a:bodyPr/>
          <a:lstStyle/>
          <a:p>
            <a:fld id="{CA8CCF75-9929-40D6-A1B1-925CE94781F9}" type="slidenum">
              <a:rPr lang="en-US" smtClean="0"/>
              <a:t>‹#›</a:t>
            </a:fld>
            <a:endParaRPr lang="en-US"/>
          </a:p>
        </p:txBody>
      </p:sp>
      <p:pic>
        <p:nvPicPr>
          <p:cNvPr id="4" name="Picture 3" descr="A picture containing text&#10;&#10;Description automatically generated">
            <a:extLst>
              <a:ext uri="{FF2B5EF4-FFF2-40B4-BE49-F238E27FC236}">
                <a16:creationId xmlns:a16="http://schemas.microsoft.com/office/drawing/2014/main" id="{1427CF63-8176-4724-A6FB-DCB25098BC8D}"/>
              </a:ext>
            </a:extLst>
          </p:cNvPr>
          <p:cNvPicPr>
            <a:picLocks noChangeAspect="1"/>
          </p:cNvPicPr>
          <p:nvPr/>
        </p:nvPicPr>
        <p:blipFill>
          <a:blip r:embed="rId3">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10542270" y="6285563"/>
            <a:ext cx="1623060" cy="572437"/>
          </a:xfrm>
          <a:prstGeom prst="rect">
            <a:avLst/>
          </a:prstGeom>
        </p:spPr>
      </p:pic>
    </p:spTree>
    <p:extLst>
      <p:ext uri="{BB962C8B-B14F-4D97-AF65-F5344CB8AC3E}">
        <p14:creationId xmlns:p14="http://schemas.microsoft.com/office/powerpoint/2010/main" val="225060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Title and Content Light">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ater, fish, plane, person&#10;&#10;Description automatically generated">
            <a:extLst>
              <a:ext uri="{FF2B5EF4-FFF2-40B4-BE49-F238E27FC236}">
                <a16:creationId xmlns:a16="http://schemas.microsoft.com/office/drawing/2014/main" id="{D5517F9C-33F6-4E64-8858-BB0584D4E6AA}"/>
              </a:ext>
            </a:extLst>
          </p:cNvPr>
          <p:cNvPicPr>
            <a:picLocks noChangeAspect="1"/>
          </p:cNvPicPr>
          <p:nvPr/>
        </p:nvPicPr>
        <p:blipFill rotWithShape="1">
          <a:blip r:embed="rId2">
            <a:clrChange>
              <a:clrFrom>
                <a:srgbClr val="FFFFFF"/>
              </a:clrFrom>
              <a:clrTo>
                <a:srgbClr val="FFFFFF">
                  <a:alpha val="0"/>
                </a:srgbClr>
              </a:clrTo>
            </a:clrChange>
            <a:duotone>
              <a:prstClr val="black"/>
              <a:schemeClr val="tx2">
                <a:tint val="45000"/>
                <a:satMod val="400000"/>
              </a:schemeClr>
            </a:duotone>
          </a:blip>
          <a:srcRect t="52021"/>
          <a:stretch/>
        </p:blipFill>
        <p:spPr>
          <a:xfrm>
            <a:off x="-26670" y="0"/>
            <a:ext cx="12218670" cy="153619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427CF63-8176-4724-A6FB-DCB25098BC8D}"/>
              </a:ext>
            </a:extLst>
          </p:cNvPr>
          <p:cNvPicPr>
            <a:picLocks noChangeAspect="1"/>
          </p:cNvPicPr>
          <p:nvPr/>
        </p:nvPicPr>
        <p:blipFill>
          <a:blip r:embed="rId3">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10542270" y="6285563"/>
            <a:ext cx="1623060" cy="57243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02905CE-1F29-55BB-A040-DCC79B42D712}"/>
              </a:ext>
            </a:extLst>
          </p:cNvPr>
          <p:cNvPicPr>
            <a:picLocks noChangeAspect="1"/>
          </p:cNvPicPr>
          <p:nvPr/>
        </p:nvPicPr>
        <p:blipFill>
          <a:blip r:embed="rId3">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10542270" y="6163483"/>
            <a:ext cx="1623060" cy="572437"/>
          </a:xfrm>
          <a:prstGeom prst="rect">
            <a:avLst/>
          </a:prstGeom>
        </p:spPr>
      </p:pic>
    </p:spTree>
    <p:extLst>
      <p:ext uri="{BB962C8B-B14F-4D97-AF65-F5344CB8AC3E}">
        <p14:creationId xmlns:p14="http://schemas.microsoft.com/office/powerpoint/2010/main" val="365523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7B8D-BB2B-F642-9C27-3BA870E6A26F}"/>
              </a:ext>
            </a:extLst>
          </p:cNvPr>
          <p:cNvSpPr>
            <a:spLocks noGrp="1"/>
          </p:cNvSpPr>
          <p:nvPr>
            <p:ph type="title"/>
          </p:nvPr>
        </p:nvSpPr>
        <p:spPr/>
        <p:txBody>
          <a:bodyPr/>
          <a:lstStyle>
            <a:lvl1pPr algn="l">
              <a:defRPr>
                <a:solidFill>
                  <a:schemeClr val="tx2">
                    <a:lumMod val="50000"/>
                  </a:schemeClr>
                </a:solidFill>
              </a:defRPr>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A3B4442A-0092-F446-8C2D-A937DDB84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Slide Number Placeholder 5">
            <a:extLst>
              <a:ext uri="{FF2B5EF4-FFF2-40B4-BE49-F238E27FC236}">
                <a16:creationId xmlns:a16="http://schemas.microsoft.com/office/drawing/2014/main" id="{487F5DD7-ABB4-AE4F-9C55-34C625AA685C}"/>
              </a:ext>
            </a:extLst>
          </p:cNvPr>
          <p:cNvSpPr>
            <a:spLocks noGrp="1"/>
          </p:cNvSpPr>
          <p:nvPr>
            <p:ph type="sldNum" sz="quarter" idx="12"/>
          </p:nvPr>
        </p:nvSpPr>
        <p:spPr/>
        <p:txBody>
          <a:bodyPr/>
          <a:lstStyle/>
          <a:p>
            <a:fld id="{CA8CCF75-9929-40D6-A1B1-925CE94781F9}" type="slidenum">
              <a:rPr lang="en-US" smtClean="0"/>
              <a:t>‹#›</a:t>
            </a:fld>
            <a:endParaRPr lang="en-US"/>
          </a:p>
        </p:txBody>
      </p:sp>
    </p:spTree>
    <p:extLst>
      <p:ext uri="{BB962C8B-B14F-4D97-AF65-F5344CB8AC3E}">
        <p14:creationId xmlns:p14="http://schemas.microsoft.com/office/powerpoint/2010/main" val="2757121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C09F-0F62-A541-AA05-CD8F309CB1E1}"/>
              </a:ext>
            </a:extLst>
          </p:cNvPr>
          <p:cNvSpPr>
            <a:spLocks noGrp="1"/>
          </p:cNvSpPr>
          <p:nvPr>
            <p:ph type="title"/>
          </p:nvPr>
        </p:nvSpPr>
        <p:spPr>
          <a:xfrm>
            <a:off x="831850" y="1709738"/>
            <a:ext cx="10515600" cy="2852737"/>
          </a:xfrm>
        </p:spPr>
        <p:txBody>
          <a:bodyPr anchor="b"/>
          <a:lstStyle>
            <a:lvl1pPr>
              <a:defRPr sz="6000">
                <a:solidFill>
                  <a:schemeClr val="tx2">
                    <a:lumMod val="50000"/>
                  </a:schemeClr>
                </a:solidFill>
              </a:defRPr>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D7598137-8145-AA4C-A474-88680D6E5459}"/>
              </a:ext>
            </a:extLst>
          </p:cNvPr>
          <p:cNvSpPr>
            <a:spLocks noGrp="1"/>
          </p:cNvSpPr>
          <p:nvPr>
            <p:ph type="body" idx="1"/>
          </p:nvPr>
        </p:nvSpPr>
        <p:spPr>
          <a:xfrm>
            <a:off x="831850" y="4589463"/>
            <a:ext cx="10515600" cy="1500187"/>
          </a:xfrm>
        </p:spPr>
        <p:txBody>
          <a:bodyPr/>
          <a:lstStyle>
            <a:lvl1pPr marL="0" indent="0">
              <a:buNone/>
              <a:defRPr sz="2400">
                <a:solidFill>
                  <a:srgbClr val="3A3A3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F68AD04-439F-B443-8736-274E495715A3}"/>
              </a:ext>
            </a:extLst>
          </p:cNvPr>
          <p:cNvSpPr>
            <a:spLocks noGrp="1"/>
          </p:cNvSpPr>
          <p:nvPr>
            <p:ph type="sldNum" sz="quarter" idx="12"/>
          </p:nvPr>
        </p:nvSpPr>
        <p:spPr/>
        <p:txBody>
          <a:bodyPr/>
          <a:lstStyle/>
          <a:p>
            <a:fld id="{CA8CCF75-9929-40D6-A1B1-925CE94781F9}" type="slidenum">
              <a:rPr lang="en-US" smtClean="0"/>
              <a:t>‹#›</a:t>
            </a:fld>
            <a:endParaRPr lang="en-US"/>
          </a:p>
        </p:txBody>
      </p:sp>
    </p:spTree>
    <p:extLst>
      <p:ext uri="{BB962C8B-B14F-4D97-AF65-F5344CB8AC3E}">
        <p14:creationId xmlns:p14="http://schemas.microsoft.com/office/powerpoint/2010/main" val="150687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131D-9FDF-4EBF-9492-30235847B7E9}"/>
              </a:ext>
            </a:extLst>
          </p:cNvPr>
          <p:cNvSpPr>
            <a:spLocks noGrp="1"/>
          </p:cNvSpPr>
          <p:nvPr>
            <p:ph type="ctrTitle"/>
          </p:nvPr>
        </p:nvSpPr>
        <p:spPr>
          <a:xfrm>
            <a:off x="1524000" y="1122363"/>
            <a:ext cx="9144000" cy="2387600"/>
          </a:xfrm>
        </p:spPr>
        <p:txBody>
          <a:bodyPr anchor="b"/>
          <a:lstStyle>
            <a:lvl1pPr algn="ctr">
              <a:defRPr sz="6000">
                <a:solidFill>
                  <a:schemeClr val="tx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40382327-D8C6-4AD4-94AD-2E2460FC2F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EF29B8-9B05-4A8C-AAFA-BAEB360E0D47}"/>
              </a:ext>
            </a:extLst>
          </p:cNvPr>
          <p:cNvSpPr>
            <a:spLocks noGrp="1"/>
          </p:cNvSpPr>
          <p:nvPr>
            <p:ph type="dt" sz="half" idx="10"/>
          </p:nvPr>
        </p:nvSpPr>
        <p:spPr/>
        <p:txBody>
          <a:bodyPr/>
          <a:lstStyle/>
          <a:p>
            <a:fld id="{CCBC5EBD-591F-4829-9E8E-F4D14D9C7EE3}" type="datetimeFigureOut">
              <a:rPr lang="en-US" smtClean="0"/>
              <a:t>4/29/2024</a:t>
            </a:fld>
            <a:endParaRPr lang="en-US"/>
          </a:p>
        </p:txBody>
      </p:sp>
      <p:sp>
        <p:nvSpPr>
          <p:cNvPr id="5" name="Footer Placeholder 4">
            <a:extLst>
              <a:ext uri="{FF2B5EF4-FFF2-40B4-BE49-F238E27FC236}">
                <a16:creationId xmlns:a16="http://schemas.microsoft.com/office/drawing/2014/main" id="{BF7D7F8D-DAD8-4B84-B88F-5E555FEE6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1EF05-A289-4DF2-8AEF-7F5F129EBD1A}"/>
              </a:ext>
            </a:extLst>
          </p:cNvPr>
          <p:cNvSpPr>
            <a:spLocks noGrp="1"/>
          </p:cNvSpPr>
          <p:nvPr>
            <p:ph type="sldNum" sz="quarter" idx="12"/>
          </p:nvPr>
        </p:nvSpPr>
        <p:spPr/>
        <p:txBody>
          <a:bodyPr/>
          <a:lstStyle/>
          <a:p>
            <a:fld id="{CA8CCF75-9929-40D6-A1B1-925CE94781F9}" type="slidenum">
              <a:rPr lang="en-US" smtClean="0"/>
              <a:t>‹#›</a:t>
            </a:fld>
            <a:endParaRPr lang="en-US"/>
          </a:p>
        </p:txBody>
      </p:sp>
    </p:spTree>
    <p:extLst>
      <p:ext uri="{BB962C8B-B14F-4D97-AF65-F5344CB8AC3E}">
        <p14:creationId xmlns:p14="http://schemas.microsoft.com/office/powerpoint/2010/main" val="59130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959B2-D5A6-0446-8264-68BD0ACAC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dirty="0"/>
          </a:p>
        </p:txBody>
      </p:sp>
      <p:sp>
        <p:nvSpPr>
          <p:cNvPr id="3" name="Text Placeholder 2">
            <a:extLst>
              <a:ext uri="{FF2B5EF4-FFF2-40B4-BE49-F238E27FC236}">
                <a16:creationId xmlns:a16="http://schemas.microsoft.com/office/drawing/2014/main" id="{7D67E81D-1775-9E49-9E50-1847BC20EE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dirty="0"/>
          </a:p>
        </p:txBody>
      </p:sp>
      <p:sp>
        <p:nvSpPr>
          <p:cNvPr id="6" name="Slide Number Placeholder 5">
            <a:extLst>
              <a:ext uri="{FF2B5EF4-FFF2-40B4-BE49-F238E27FC236}">
                <a16:creationId xmlns:a16="http://schemas.microsoft.com/office/drawing/2014/main" id="{78C7B244-5D9F-D14C-9121-6A7C6528BD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A8CCF75-9929-40D6-A1B1-925CE94781F9}" type="slidenum">
              <a:rPr lang="en-US" smtClean="0"/>
              <a:t>‹#›</a:t>
            </a:fld>
            <a:endParaRPr lang="en-US"/>
          </a:p>
        </p:txBody>
      </p:sp>
      <p:pic>
        <p:nvPicPr>
          <p:cNvPr id="5" name="Picture 4" descr="A picture containing water, fish, plane, person&#10;&#10;Description automatically generated">
            <a:extLst>
              <a:ext uri="{FF2B5EF4-FFF2-40B4-BE49-F238E27FC236}">
                <a16:creationId xmlns:a16="http://schemas.microsoft.com/office/drawing/2014/main" id="{77E88143-E534-483E-8D91-0D7780355873}"/>
              </a:ext>
            </a:extLst>
          </p:cNvPr>
          <p:cNvPicPr>
            <a:picLocks noChangeAspect="1"/>
          </p:cNvPicPr>
          <p:nvPr/>
        </p:nvPicPr>
        <p:blipFill rotWithShape="1">
          <a:blip r:embed="rId9">
            <a:clrChange>
              <a:clrFrom>
                <a:srgbClr val="FFFFFF"/>
              </a:clrFrom>
              <a:clrTo>
                <a:srgbClr val="FFFFFF">
                  <a:alpha val="0"/>
                </a:srgbClr>
              </a:clrTo>
            </a:clrChange>
            <a:duotone>
              <a:prstClr val="black"/>
              <a:schemeClr val="tx2">
                <a:tint val="45000"/>
                <a:satMod val="400000"/>
              </a:schemeClr>
            </a:duotone>
          </a:blip>
          <a:srcRect t="52021"/>
          <a:stretch/>
        </p:blipFill>
        <p:spPr>
          <a:xfrm flipH="1" flipV="1">
            <a:off x="0" y="5408341"/>
            <a:ext cx="12218670" cy="153374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23A532B5-BFE8-4AD3-969F-78527498F346}"/>
              </a:ext>
            </a:extLst>
          </p:cNvPr>
          <p:cNvPicPr>
            <a:picLocks noChangeAspect="1"/>
          </p:cNvPicPr>
          <p:nvPr/>
        </p:nvPicPr>
        <p:blipFill>
          <a:blip r:embed="rId10">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10542270" y="6285563"/>
            <a:ext cx="1623060" cy="572437"/>
          </a:xfrm>
          <a:prstGeom prst="rect">
            <a:avLst/>
          </a:prstGeom>
        </p:spPr>
      </p:pic>
    </p:spTree>
    <p:extLst>
      <p:ext uri="{BB962C8B-B14F-4D97-AF65-F5344CB8AC3E}">
        <p14:creationId xmlns:p14="http://schemas.microsoft.com/office/powerpoint/2010/main" val="4267684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i="0" kern="1200">
          <a:solidFill>
            <a:schemeClr val="tx2">
              <a:lumMod val="50000"/>
            </a:schemeClr>
          </a:solidFill>
          <a:latin typeface="Raleway"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A3A3A"/>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A3A3A"/>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A3A3A"/>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A3A3A"/>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A3A3A"/>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doi.org/10.1002/smj.328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elibrary.imf.org/view/journals/001/2023/216/001.2023.issue-216-en.x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weforum.org/agenda/2023/09/jobs-ai-will-creat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commerce.nc.gov/news/the-lead-feed" TargetMode="External"/><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hyperlink" Target="https://deliverypdf.ssrn.com/delivery.php?ID=608092126118017031126064094023112094059092037020027043122084109090122102076118009118007114061061050022034098113001117002091097023006066082083003112084106111077067096010048051119110122089085024106066025127084112065096003102117116006012016082077069115013&amp;EXT=pdf&amp;INDEX=TRUE" TargetMode="Externa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B194-E902-6E4A-FD38-DCAE19E90B49}"/>
              </a:ext>
            </a:extLst>
          </p:cNvPr>
          <p:cNvSpPr>
            <a:spLocks noGrp="1"/>
          </p:cNvSpPr>
          <p:nvPr>
            <p:ph type="title"/>
          </p:nvPr>
        </p:nvSpPr>
        <p:spPr>
          <a:xfrm>
            <a:off x="831850" y="1709738"/>
            <a:ext cx="10515600" cy="1842759"/>
          </a:xfrm>
        </p:spPr>
        <p:txBody>
          <a:bodyPr>
            <a:normAutofit fontScale="90000"/>
          </a:bodyPr>
          <a:lstStyle/>
          <a:p>
            <a:r>
              <a:rPr lang="en-US" sz="6600" dirty="0"/>
              <a:t>Jeff’s</a:t>
            </a:r>
            <a:br>
              <a:rPr lang="en-US" sz="6600" dirty="0"/>
            </a:br>
            <a:r>
              <a:rPr lang="en-US" sz="6600" dirty="0"/>
              <a:t>Hallucinations </a:t>
            </a:r>
            <a:br>
              <a:rPr lang="en-US" sz="6600" dirty="0"/>
            </a:br>
            <a:r>
              <a:rPr lang="en-US" sz="6600" dirty="0"/>
              <a:t>about AI</a:t>
            </a:r>
            <a:endParaRPr lang="en-US" sz="11200" dirty="0"/>
          </a:p>
        </p:txBody>
      </p:sp>
      <p:sp>
        <p:nvSpPr>
          <p:cNvPr id="3" name="Text Placeholder 2">
            <a:extLst>
              <a:ext uri="{FF2B5EF4-FFF2-40B4-BE49-F238E27FC236}">
                <a16:creationId xmlns:a16="http://schemas.microsoft.com/office/drawing/2014/main" id="{4553C1F9-6938-68C0-4219-BF170D068D8F}"/>
              </a:ext>
            </a:extLst>
          </p:cNvPr>
          <p:cNvSpPr>
            <a:spLocks noGrp="1"/>
          </p:cNvSpPr>
          <p:nvPr>
            <p:ph type="body" idx="1"/>
          </p:nvPr>
        </p:nvSpPr>
        <p:spPr>
          <a:xfrm>
            <a:off x="831850" y="4981903"/>
            <a:ext cx="10515600" cy="1107747"/>
          </a:xfrm>
        </p:spPr>
        <p:txBody>
          <a:bodyPr>
            <a:normAutofit/>
          </a:bodyPr>
          <a:lstStyle/>
          <a:p>
            <a:pPr algn="ctr"/>
            <a:r>
              <a:rPr lang="en-US" sz="2000" b="1" dirty="0"/>
              <a:t>Jeff DeBellis</a:t>
            </a:r>
          </a:p>
          <a:p>
            <a:pPr algn="ctr"/>
            <a:r>
              <a:rPr lang="en-US" sz="1600" dirty="0"/>
              <a:t>Director of Economic &amp; Policy Analysis</a:t>
            </a:r>
          </a:p>
          <a:p>
            <a:pPr algn="ctr"/>
            <a:r>
              <a:rPr lang="en-US" sz="1600" dirty="0"/>
              <a:t>NC Department of Commerce, LEAD</a:t>
            </a:r>
          </a:p>
        </p:txBody>
      </p:sp>
    </p:spTree>
    <p:extLst>
      <p:ext uri="{BB962C8B-B14F-4D97-AF65-F5344CB8AC3E}">
        <p14:creationId xmlns:p14="http://schemas.microsoft.com/office/powerpoint/2010/main" val="3628722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8FBF79-5EDF-2E2A-00F9-FBE7E36B2E48}"/>
              </a:ext>
            </a:extLst>
          </p:cNvPr>
          <p:cNvSpPr>
            <a:spLocks noGrp="1"/>
          </p:cNvSpPr>
          <p:nvPr>
            <p:ph type="title"/>
          </p:nvPr>
        </p:nvSpPr>
        <p:spPr/>
        <p:txBody>
          <a:bodyPr/>
          <a:lstStyle/>
          <a:p>
            <a:r>
              <a:rPr lang="en-US" dirty="0"/>
              <a:t>Common Results</a:t>
            </a:r>
          </a:p>
        </p:txBody>
      </p:sp>
      <p:sp>
        <p:nvSpPr>
          <p:cNvPr id="5" name="Content Placeholder 4">
            <a:extLst>
              <a:ext uri="{FF2B5EF4-FFF2-40B4-BE49-F238E27FC236}">
                <a16:creationId xmlns:a16="http://schemas.microsoft.com/office/drawing/2014/main" id="{F6993C4B-01C4-71DB-7422-CAC8825B10EA}"/>
              </a:ext>
            </a:extLst>
          </p:cNvPr>
          <p:cNvSpPr>
            <a:spLocks noGrp="1"/>
          </p:cNvSpPr>
          <p:nvPr>
            <p:ph idx="1"/>
          </p:nvPr>
        </p:nvSpPr>
        <p:spPr>
          <a:xfrm>
            <a:off x="974835" y="1462088"/>
            <a:ext cx="10515600" cy="4144363"/>
          </a:xfrm>
        </p:spPr>
        <p:txBody>
          <a:bodyPr/>
          <a:lstStyle/>
          <a:p>
            <a:r>
              <a:rPr lang="en-US" dirty="0"/>
              <a:t>Little to no impact on Physical/Outdoor Occupations</a:t>
            </a:r>
          </a:p>
          <a:p>
            <a:endParaRPr lang="en-US" dirty="0"/>
          </a:p>
          <a:p>
            <a:r>
              <a:rPr lang="en-US" dirty="0"/>
              <a:t>Most prominent occupation groups:</a:t>
            </a:r>
          </a:p>
          <a:p>
            <a:pPr lvl="1"/>
            <a:r>
              <a:rPr lang="en-US" dirty="0"/>
              <a:t>Office/Administrative</a:t>
            </a:r>
          </a:p>
          <a:p>
            <a:pPr lvl="1"/>
            <a:r>
              <a:rPr lang="en-US" dirty="0"/>
              <a:t>Architecture/Engineering</a:t>
            </a:r>
          </a:p>
          <a:p>
            <a:pPr lvl="1"/>
            <a:r>
              <a:rPr lang="en-US" dirty="0"/>
              <a:t>Business/Finance</a:t>
            </a:r>
          </a:p>
          <a:p>
            <a:pPr lvl="1"/>
            <a:r>
              <a:rPr lang="en-US" dirty="0"/>
              <a:t>Life/Physical/Social Science</a:t>
            </a:r>
          </a:p>
          <a:p>
            <a:pPr lvl="1"/>
            <a:r>
              <a:rPr lang="en-US" dirty="0"/>
              <a:t>Computer/Mathematical</a:t>
            </a:r>
          </a:p>
          <a:p>
            <a:endParaRPr lang="en-US" dirty="0"/>
          </a:p>
        </p:txBody>
      </p:sp>
      <p:pic>
        <p:nvPicPr>
          <p:cNvPr id="2" name="Picture 1" descr="A collage of people working on a computer&#10;&#10;Description automatically generated">
            <a:extLst>
              <a:ext uri="{FF2B5EF4-FFF2-40B4-BE49-F238E27FC236}">
                <a16:creationId xmlns:a16="http://schemas.microsoft.com/office/drawing/2014/main" id="{F7FB2DAC-9960-01E5-7642-F5E6C5E28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787" y="2402541"/>
            <a:ext cx="3639378" cy="3639378"/>
          </a:xfrm>
          <a:prstGeom prst="rect">
            <a:avLst/>
          </a:prstGeom>
        </p:spPr>
      </p:pic>
    </p:spTree>
    <p:extLst>
      <p:ext uri="{BB962C8B-B14F-4D97-AF65-F5344CB8AC3E}">
        <p14:creationId xmlns:p14="http://schemas.microsoft.com/office/powerpoint/2010/main" val="2227522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702C2377-C744-F81E-2479-99E73EB9DDF6}"/>
              </a:ext>
            </a:extLst>
          </p:cNvPr>
          <p:cNvGraphicFramePr>
            <a:graphicFrameLocks/>
          </p:cNvGraphicFramePr>
          <p:nvPr>
            <p:extLst>
              <p:ext uri="{D42A27DB-BD31-4B8C-83A1-F6EECF244321}">
                <p14:modId xmlns:p14="http://schemas.microsoft.com/office/powerpoint/2010/main" val="473722815"/>
              </p:ext>
            </p:extLst>
          </p:nvPr>
        </p:nvGraphicFramePr>
        <p:xfrm>
          <a:off x="4417757" y="0"/>
          <a:ext cx="7746711" cy="649755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77AD7D67-BFC3-ED17-90CD-1C2F99B763DB}"/>
              </a:ext>
            </a:extLst>
          </p:cNvPr>
          <p:cNvSpPr>
            <a:spLocks noGrp="1"/>
          </p:cNvSpPr>
          <p:nvPr>
            <p:ph type="title"/>
          </p:nvPr>
        </p:nvSpPr>
        <p:spPr>
          <a:xfrm>
            <a:off x="550798" y="360448"/>
            <a:ext cx="4300453" cy="1325563"/>
          </a:xfrm>
        </p:spPr>
        <p:txBody>
          <a:bodyPr>
            <a:normAutofit/>
          </a:bodyPr>
          <a:lstStyle/>
          <a:p>
            <a:r>
              <a:rPr lang="en-US" dirty="0"/>
              <a:t>AI Exposure </a:t>
            </a:r>
            <a:br>
              <a:rPr lang="en-US" dirty="0"/>
            </a:br>
            <a:r>
              <a:rPr lang="en-US" sz="2400" dirty="0"/>
              <a:t>by occupational group</a:t>
            </a:r>
            <a:endParaRPr lang="en-US" dirty="0"/>
          </a:p>
        </p:txBody>
      </p:sp>
      <p:sp>
        <p:nvSpPr>
          <p:cNvPr id="12" name="TextBox 11">
            <a:extLst>
              <a:ext uri="{FF2B5EF4-FFF2-40B4-BE49-F238E27FC236}">
                <a16:creationId xmlns:a16="http://schemas.microsoft.com/office/drawing/2014/main" id="{159152B4-6175-7FFF-AA43-EB7610172990}"/>
              </a:ext>
            </a:extLst>
          </p:cNvPr>
          <p:cNvSpPr txBox="1"/>
          <p:nvPr/>
        </p:nvSpPr>
        <p:spPr>
          <a:xfrm>
            <a:off x="8401891" y="1039680"/>
            <a:ext cx="1386348" cy="646331"/>
          </a:xfrm>
          <a:prstGeom prst="rect">
            <a:avLst/>
          </a:prstGeom>
          <a:noFill/>
        </p:spPr>
        <p:txBody>
          <a:bodyPr wrap="square" rtlCol="0">
            <a:spAutoFit/>
          </a:bodyPr>
          <a:lstStyle/>
          <a:p>
            <a:r>
              <a:rPr lang="en-US" b="1" dirty="0"/>
              <a:t>Higher AI Exposure</a:t>
            </a:r>
          </a:p>
        </p:txBody>
      </p:sp>
      <p:sp>
        <p:nvSpPr>
          <p:cNvPr id="13" name="TextBox 12">
            <a:extLst>
              <a:ext uri="{FF2B5EF4-FFF2-40B4-BE49-F238E27FC236}">
                <a16:creationId xmlns:a16="http://schemas.microsoft.com/office/drawing/2014/main" id="{A2FA5305-9D26-7617-1667-2DA6BF79DCCE}"/>
              </a:ext>
            </a:extLst>
          </p:cNvPr>
          <p:cNvSpPr txBox="1"/>
          <p:nvPr/>
        </p:nvSpPr>
        <p:spPr>
          <a:xfrm>
            <a:off x="10448511" y="4316228"/>
            <a:ext cx="1386348" cy="646331"/>
          </a:xfrm>
          <a:prstGeom prst="rect">
            <a:avLst/>
          </a:prstGeom>
          <a:noFill/>
        </p:spPr>
        <p:txBody>
          <a:bodyPr wrap="square" rtlCol="0">
            <a:spAutoFit/>
          </a:bodyPr>
          <a:lstStyle/>
          <a:p>
            <a:r>
              <a:rPr lang="en-US" b="1" dirty="0">
                <a:solidFill>
                  <a:schemeClr val="bg2">
                    <a:lumMod val="90000"/>
                  </a:schemeClr>
                </a:solidFill>
              </a:rPr>
              <a:t>Lower  AI Exposure</a:t>
            </a:r>
          </a:p>
        </p:txBody>
      </p:sp>
      <p:sp>
        <p:nvSpPr>
          <p:cNvPr id="3" name="TextBox 2">
            <a:extLst>
              <a:ext uri="{FF2B5EF4-FFF2-40B4-BE49-F238E27FC236}">
                <a16:creationId xmlns:a16="http://schemas.microsoft.com/office/drawing/2014/main" id="{5E321A2D-E7EB-EBB5-29C5-47CD07943DDC}"/>
              </a:ext>
            </a:extLst>
          </p:cNvPr>
          <p:cNvSpPr txBox="1"/>
          <p:nvPr/>
        </p:nvSpPr>
        <p:spPr>
          <a:xfrm>
            <a:off x="1907845" y="6503975"/>
            <a:ext cx="8697401" cy="415498"/>
          </a:xfrm>
          <a:prstGeom prst="rect">
            <a:avLst/>
          </a:prstGeom>
          <a:noFill/>
        </p:spPr>
        <p:txBody>
          <a:bodyPr wrap="square">
            <a:spAutoFit/>
          </a:bodyPr>
          <a:lstStyle/>
          <a:p>
            <a:r>
              <a:rPr lang="en-US" sz="1050" dirty="0">
                <a:solidFill>
                  <a:schemeClr val="bg1"/>
                </a:solidFill>
              </a:rPr>
              <a:t>Analysis of data from </a:t>
            </a:r>
            <a:r>
              <a:rPr lang="en-US" sz="1050" dirty="0" err="1">
                <a:solidFill>
                  <a:schemeClr val="bg1"/>
                </a:solidFill>
              </a:rPr>
              <a:t>Felten</a:t>
            </a:r>
            <a:r>
              <a:rPr lang="en-US" sz="1050" dirty="0">
                <a:solidFill>
                  <a:schemeClr val="bg1"/>
                </a:solidFill>
              </a:rPr>
              <a:t>, E., Raj, M., &amp; Seamans, R. (2021). Occupational industry and geographic exposure to artificial intelligence: A novel dataset and its potential uses. </a:t>
            </a:r>
            <a:r>
              <a:rPr lang="en-US" sz="1050" i="1" dirty="0">
                <a:solidFill>
                  <a:schemeClr val="bg1"/>
                </a:solidFill>
              </a:rPr>
              <a:t>Strategic Management Journal</a:t>
            </a:r>
            <a:r>
              <a:rPr lang="en-US" sz="1050" dirty="0">
                <a:solidFill>
                  <a:schemeClr val="bg1"/>
                </a:solidFill>
              </a:rPr>
              <a:t>, 42, 2195–2217. </a:t>
            </a:r>
            <a:r>
              <a:rPr lang="en-US" sz="1050" dirty="0">
                <a:solidFill>
                  <a:schemeClr val="bg1"/>
                </a:solidFill>
                <a:hlinkClick r:id="rId4">
                  <a:extLst>
                    <a:ext uri="{A12FA001-AC4F-418D-AE19-62706E023703}">
                      <ahyp:hlinkClr xmlns:ahyp="http://schemas.microsoft.com/office/drawing/2018/hyperlinkcolor" val="tx"/>
                    </a:ext>
                  </a:extLst>
                </a:hlinkClick>
              </a:rPr>
              <a:t>https://doi.org/10.1002/smj.3286</a:t>
            </a:r>
            <a:endParaRPr lang="en-US" sz="1050" dirty="0">
              <a:solidFill>
                <a:schemeClr val="bg1"/>
              </a:solidFill>
            </a:endParaRPr>
          </a:p>
        </p:txBody>
      </p:sp>
      <p:pic>
        <p:nvPicPr>
          <p:cNvPr id="2" name="Picture 1">
            <a:extLst>
              <a:ext uri="{FF2B5EF4-FFF2-40B4-BE49-F238E27FC236}">
                <a16:creationId xmlns:a16="http://schemas.microsoft.com/office/drawing/2014/main" id="{0F78A043-9663-C250-AE7C-83B243A34CD9}"/>
              </a:ext>
            </a:extLst>
          </p:cNvPr>
          <p:cNvPicPr>
            <a:picLocks noChangeAspect="1"/>
          </p:cNvPicPr>
          <p:nvPr/>
        </p:nvPicPr>
        <p:blipFill>
          <a:blip r:embed="rId5"/>
          <a:stretch>
            <a:fillRect/>
          </a:stretch>
        </p:blipFill>
        <p:spPr>
          <a:xfrm>
            <a:off x="713794" y="1992781"/>
            <a:ext cx="2921016" cy="36929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0262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4B0AED5-D380-8CF1-B96F-196C63C85D5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31288" y="15912"/>
            <a:ext cx="6231372" cy="6165779"/>
          </a:xfrm>
          <a:prstGeom prst="rect">
            <a:avLst/>
          </a:prstGeom>
        </p:spPr>
      </p:pic>
      <p:sp>
        <p:nvSpPr>
          <p:cNvPr id="4" name="Title 3">
            <a:extLst>
              <a:ext uri="{FF2B5EF4-FFF2-40B4-BE49-F238E27FC236}">
                <a16:creationId xmlns:a16="http://schemas.microsoft.com/office/drawing/2014/main" id="{879F137F-BAC7-31C0-438B-299FB85A7139}"/>
              </a:ext>
            </a:extLst>
          </p:cNvPr>
          <p:cNvSpPr>
            <a:spLocks noGrp="1"/>
          </p:cNvSpPr>
          <p:nvPr>
            <p:ph type="title"/>
          </p:nvPr>
        </p:nvSpPr>
        <p:spPr>
          <a:xfrm>
            <a:off x="394447" y="136525"/>
            <a:ext cx="11095988" cy="3292475"/>
          </a:xfrm>
        </p:spPr>
        <p:txBody>
          <a:bodyPr>
            <a:normAutofit/>
          </a:bodyPr>
          <a:lstStyle/>
          <a:p>
            <a:pPr marL="0" indent="0">
              <a:buNone/>
            </a:pPr>
            <a:r>
              <a:rPr lang="en-US" dirty="0"/>
              <a:t>AIOE </a:t>
            </a:r>
            <a:br>
              <a:rPr lang="en-US" dirty="0"/>
            </a:br>
            <a:r>
              <a:rPr lang="en-US" dirty="0"/>
              <a:t>vs</a:t>
            </a:r>
            <a:br>
              <a:rPr lang="en-US" dirty="0"/>
            </a:br>
            <a:r>
              <a:rPr lang="en-US" dirty="0"/>
              <a:t>Complementarity</a:t>
            </a:r>
          </a:p>
        </p:txBody>
      </p:sp>
      <p:sp>
        <p:nvSpPr>
          <p:cNvPr id="3" name="TextBox 2">
            <a:extLst>
              <a:ext uri="{FF2B5EF4-FFF2-40B4-BE49-F238E27FC236}">
                <a16:creationId xmlns:a16="http://schemas.microsoft.com/office/drawing/2014/main" id="{8092A019-05EF-BDB3-8642-35E9F383F49D}"/>
              </a:ext>
            </a:extLst>
          </p:cNvPr>
          <p:cNvSpPr txBox="1"/>
          <p:nvPr/>
        </p:nvSpPr>
        <p:spPr>
          <a:xfrm>
            <a:off x="0" y="6609151"/>
            <a:ext cx="11004347" cy="276999"/>
          </a:xfrm>
          <a:prstGeom prst="rect">
            <a:avLst/>
          </a:prstGeom>
          <a:noFill/>
        </p:spPr>
        <p:txBody>
          <a:bodyPr wrap="square">
            <a:spAutoFit/>
          </a:bodyPr>
          <a:lstStyle/>
          <a:p>
            <a:r>
              <a:rPr lang="en-US" sz="1200" dirty="0" err="1">
                <a:solidFill>
                  <a:schemeClr val="bg1"/>
                </a:solidFill>
                <a:hlinkClick r:id="rId4">
                  <a:extLst>
                    <a:ext uri="{A12FA001-AC4F-418D-AE19-62706E023703}">
                      <ahyp:hlinkClr xmlns:ahyp="http://schemas.microsoft.com/office/drawing/2018/hyperlinkcolor" val="tx"/>
                    </a:ext>
                  </a:extLst>
                </a:hlinkClick>
              </a:rPr>
              <a:t>Pizzinelli</a:t>
            </a:r>
            <a:r>
              <a:rPr lang="en-US" sz="1200" dirty="0">
                <a:solidFill>
                  <a:schemeClr val="bg1"/>
                </a:solidFill>
                <a:hlinkClick r:id="rId4">
                  <a:extLst>
                    <a:ext uri="{A12FA001-AC4F-418D-AE19-62706E023703}">
                      <ahyp:hlinkClr xmlns:ahyp="http://schemas.microsoft.com/office/drawing/2018/hyperlinkcolor" val="tx"/>
                    </a:ext>
                  </a:extLst>
                </a:hlinkClick>
              </a:rPr>
              <a:t>, C., Panton, A., Tavares, M. M., </a:t>
            </a:r>
            <a:r>
              <a:rPr lang="en-US" sz="1200" dirty="0" err="1">
                <a:solidFill>
                  <a:schemeClr val="bg1"/>
                </a:solidFill>
                <a:hlinkClick r:id="rId4">
                  <a:extLst>
                    <a:ext uri="{A12FA001-AC4F-418D-AE19-62706E023703}">
                      <ahyp:hlinkClr xmlns:ahyp="http://schemas.microsoft.com/office/drawing/2018/hyperlinkcolor" val="tx"/>
                    </a:ext>
                  </a:extLst>
                </a:hlinkClick>
              </a:rPr>
              <a:t>Cazzaniga</a:t>
            </a:r>
            <a:r>
              <a:rPr lang="en-US" sz="1200" dirty="0">
                <a:solidFill>
                  <a:schemeClr val="bg1"/>
                </a:solidFill>
                <a:hlinkClick r:id="rId4">
                  <a:extLst>
                    <a:ext uri="{A12FA001-AC4F-418D-AE19-62706E023703}">
                      <ahyp:hlinkClr xmlns:ahyp="http://schemas.microsoft.com/office/drawing/2018/hyperlinkcolor" val="tx"/>
                    </a:ext>
                  </a:extLst>
                </a:hlinkClick>
              </a:rPr>
              <a:t>, M., &amp; Li, L. (2023). Labor Market Exposure to AI: Cross-country Differences and Distributional Implications</a:t>
            </a:r>
            <a:endParaRPr lang="en-US" sz="1200" dirty="0">
              <a:solidFill>
                <a:schemeClr val="bg1"/>
              </a:solidFill>
            </a:endParaRPr>
          </a:p>
        </p:txBody>
      </p:sp>
      <p:pic>
        <p:nvPicPr>
          <p:cNvPr id="2" name="Picture 1">
            <a:extLst>
              <a:ext uri="{FF2B5EF4-FFF2-40B4-BE49-F238E27FC236}">
                <a16:creationId xmlns:a16="http://schemas.microsoft.com/office/drawing/2014/main" id="{79680530-79C4-B069-8764-DA380287CB6A}"/>
              </a:ext>
            </a:extLst>
          </p:cNvPr>
          <p:cNvPicPr>
            <a:picLocks noChangeAspect="1"/>
          </p:cNvPicPr>
          <p:nvPr/>
        </p:nvPicPr>
        <p:blipFill>
          <a:blip r:embed="rId5"/>
          <a:stretch>
            <a:fillRect/>
          </a:stretch>
        </p:blipFill>
        <p:spPr>
          <a:xfrm>
            <a:off x="466672" y="3129942"/>
            <a:ext cx="2489753" cy="279486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D432CEF3-3CA0-37FC-16AB-260404FA42FC}"/>
              </a:ext>
            </a:extLst>
          </p:cNvPr>
          <p:cNvSpPr/>
          <p:nvPr/>
        </p:nvSpPr>
        <p:spPr>
          <a:xfrm>
            <a:off x="8880656" y="2605413"/>
            <a:ext cx="2725119" cy="3145536"/>
          </a:xfrm>
          <a:prstGeom prst="rect">
            <a:avLst/>
          </a:prstGeom>
          <a:solidFill>
            <a:schemeClr val="tx2">
              <a:alpha val="10196"/>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07CC83-B3A2-926A-75FB-3837F897558B}"/>
              </a:ext>
            </a:extLst>
          </p:cNvPr>
          <p:cNvSpPr txBox="1"/>
          <p:nvPr/>
        </p:nvSpPr>
        <p:spPr>
          <a:xfrm>
            <a:off x="9571314" y="4806387"/>
            <a:ext cx="1371600" cy="510778"/>
          </a:xfrm>
          <a:prstGeom prst="roundRect">
            <a:avLst/>
          </a:prstGeom>
          <a:solidFill>
            <a:schemeClr val="tx2"/>
          </a:solidFill>
        </p:spPr>
        <p:txBody>
          <a:bodyPr wrap="square" rtlCol="0">
            <a:spAutoFit/>
          </a:bodyPr>
          <a:lstStyle/>
          <a:p>
            <a:pPr algn="ctr"/>
            <a:r>
              <a:rPr lang="en-US" sz="2400" b="1" i="1" dirty="0">
                <a:solidFill>
                  <a:schemeClr val="bg1"/>
                </a:solidFill>
              </a:rPr>
              <a:t>Replace</a:t>
            </a:r>
          </a:p>
        </p:txBody>
      </p:sp>
      <p:sp>
        <p:nvSpPr>
          <p:cNvPr id="12" name="TextBox 11">
            <a:extLst>
              <a:ext uri="{FF2B5EF4-FFF2-40B4-BE49-F238E27FC236}">
                <a16:creationId xmlns:a16="http://schemas.microsoft.com/office/drawing/2014/main" id="{B303C0CD-896A-115A-03CD-C372BCF12E99}"/>
              </a:ext>
            </a:extLst>
          </p:cNvPr>
          <p:cNvSpPr txBox="1"/>
          <p:nvPr/>
        </p:nvSpPr>
        <p:spPr>
          <a:xfrm rot="16200000">
            <a:off x="4068729" y="3735690"/>
            <a:ext cx="2216767" cy="400110"/>
          </a:xfrm>
          <a:prstGeom prst="rect">
            <a:avLst/>
          </a:prstGeom>
          <a:noFill/>
        </p:spPr>
        <p:txBody>
          <a:bodyPr wrap="square" rtlCol="0">
            <a:spAutoFit/>
          </a:bodyPr>
          <a:lstStyle/>
          <a:p>
            <a:pPr algn="ctr"/>
            <a:r>
              <a:rPr lang="en-US" sz="2000" b="1" i="1" dirty="0">
                <a:solidFill>
                  <a:srgbClr val="000000"/>
                </a:solidFill>
              </a:rPr>
              <a:t>Complementarity</a:t>
            </a:r>
          </a:p>
        </p:txBody>
      </p:sp>
      <p:sp>
        <p:nvSpPr>
          <p:cNvPr id="13" name="TextBox 12">
            <a:extLst>
              <a:ext uri="{FF2B5EF4-FFF2-40B4-BE49-F238E27FC236}">
                <a16:creationId xmlns:a16="http://schemas.microsoft.com/office/drawing/2014/main" id="{139052C0-9CF0-B134-52B1-9DB10EDDD35D}"/>
              </a:ext>
            </a:extLst>
          </p:cNvPr>
          <p:cNvSpPr txBox="1"/>
          <p:nvPr/>
        </p:nvSpPr>
        <p:spPr>
          <a:xfrm>
            <a:off x="8310443" y="6115971"/>
            <a:ext cx="1140425" cy="400110"/>
          </a:xfrm>
          <a:prstGeom prst="rect">
            <a:avLst/>
          </a:prstGeom>
          <a:noFill/>
        </p:spPr>
        <p:txBody>
          <a:bodyPr wrap="square" rtlCol="0">
            <a:spAutoFit/>
          </a:bodyPr>
          <a:lstStyle/>
          <a:p>
            <a:pPr algn="ctr"/>
            <a:r>
              <a:rPr lang="en-US" sz="2000" b="1" i="1" dirty="0">
                <a:solidFill>
                  <a:srgbClr val="000000"/>
                </a:solidFill>
              </a:rPr>
              <a:t>Exposure</a:t>
            </a:r>
          </a:p>
        </p:txBody>
      </p:sp>
      <p:sp>
        <p:nvSpPr>
          <p:cNvPr id="16" name="Rectangle 15">
            <a:extLst>
              <a:ext uri="{FF2B5EF4-FFF2-40B4-BE49-F238E27FC236}">
                <a16:creationId xmlns:a16="http://schemas.microsoft.com/office/drawing/2014/main" id="{507A27EF-B2CB-CABA-33C9-F2EAD80ED899}"/>
              </a:ext>
            </a:extLst>
          </p:cNvPr>
          <p:cNvSpPr/>
          <p:nvPr/>
        </p:nvSpPr>
        <p:spPr>
          <a:xfrm>
            <a:off x="5764949" y="0"/>
            <a:ext cx="3088523" cy="5750949"/>
          </a:xfrm>
          <a:prstGeom prst="rect">
            <a:avLst/>
          </a:prstGeom>
          <a:solidFill>
            <a:srgbClr val="000000">
              <a:alpha val="10196"/>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0D9EE2A-85E5-B991-4083-085FDCDA7CE7}"/>
              </a:ext>
            </a:extLst>
          </p:cNvPr>
          <p:cNvSpPr txBox="1"/>
          <p:nvPr/>
        </p:nvSpPr>
        <p:spPr>
          <a:xfrm>
            <a:off x="5937610" y="3129942"/>
            <a:ext cx="1371600" cy="783193"/>
          </a:xfrm>
          <a:prstGeom prst="roundRect">
            <a:avLst/>
          </a:prstGeom>
          <a:solidFill>
            <a:srgbClr val="4D4D4D"/>
          </a:solidFill>
        </p:spPr>
        <p:txBody>
          <a:bodyPr wrap="square" rtlCol="0">
            <a:spAutoFit/>
          </a:bodyPr>
          <a:lstStyle/>
          <a:p>
            <a:pPr algn="ctr"/>
            <a:r>
              <a:rPr lang="en-US" sz="2000" b="1" i="1" dirty="0">
                <a:solidFill>
                  <a:schemeClr val="bg1"/>
                </a:solidFill>
              </a:rPr>
              <a:t>Little Impact</a:t>
            </a:r>
          </a:p>
        </p:txBody>
      </p:sp>
      <p:sp>
        <p:nvSpPr>
          <p:cNvPr id="7" name="Rectangle 6">
            <a:extLst>
              <a:ext uri="{FF2B5EF4-FFF2-40B4-BE49-F238E27FC236}">
                <a16:creationId xmlns:a16="http://schemas.microsoft.com/office/drawing/2014/main" id="{7D9CE128-3E1E-5C38-8148-AA495C2702F9}"/>
              </a:ext>
            </a:extLst>
          </p:cNvPr>
          <p:cNvSpPr/>
          <p:nvPr/>
        </p:nvSpPr>
        <p:spPr>
          <a:xfrm>
            <a:off x="8880657" y="15912"/>
            <a:ext cx="2725119" cy="2576976"/>
          </a:xfrm>
          <a:prstGeom prst="rect">
            <a:avLst/>
          </a:prstGeom>
          <a:solidFill>
            <a:srgbClr val="4CB7E7">
              <a:alpha val="10196"/>
            </a:srgb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5C488F-312E-51F0-1324-D682C8748627}"/>
              </a:ext>
            </a:extLst>
          </p:cNvPr>
          <p:cNvSpPr txBox="1"/>
          <p:nvPr/>
        </p:nvSpPr>
        <p:spPr>
          <a:xfrm>
            <a:off x="9632747" y="197806"/>
            <a:ext cx="1371600" cy="510778"/>
          </a:xfrm>
          <a:prstGeom prst="roundRect">
            <a:avLst/>
          </a:prstGeom>
          <a:solidFill>
            <a:schemeClr val="accent1"/>
          </a:solidFill>
        </p:spPr>
        <p:txBody>
          <a:bodyPr wrap="square" rtlCol="0">
            <a:spAutoFit/>
          </a:bodyPr>
          <a:lstStyle/>
          <a:p>
            <a:pPr algn="ctr"/>
            <a:r>
              <a:rPr lang="en-US" sz="2400" b="1" i="1" dirty="0">
                <a:solidFill>
                  <a:schemeClr val="bg1"/>
                </a:solidFill>
              </a:rPr>
              <a:t>Enhance</a:t>
            </a:r>
          </a:p>
        </p:txBody>
      </p:sp>
    </p:spTree>
    <p:extLst>
      <p:ext uri="{BB962C8B-B14F-4D97-AF65-F5344CB8AC3E}">
        <p14:creationId xmlns:p14="http://schemas.microsoft.com/office/powerpoint/2010/main" val="32408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42D75-CABF-65E7-4EB5-666195039821}"/>
              </a:ext>
            </a:extLst>
          </p:cNvPr>
          <p:cNvSpPr>
            <a:spLocks noGrp="1"/>
          </p:cNvSpPr>
          <p:nvPr>
            <p:ph type="title"/>
          </p:nvPr>
        </p:nvSpPr>
        <p:spPr>
          <a:xfrm>
            <a:off x="0" y="633967"/>
            <a:ext cx="5007935" cy="2585410"/>
          </a:xfrm>
        </p:spPr>
        <p:txBody>
          <a:bodyPr>
            <a:normAutofit/>
          </a:bodyPr>
          <a:lstStyle/>
          <a:p>
            <a:pPr algn="ctr">
              <a:lnSpc>
                <a:spcPct val="114000"/>
              </a:lnSpc>
            </a:pPr>
            <a:r>
              <a:rPr lang="en-US" dirty="0"/>
              <a:t>75% of Americans</a:t>
            </a:r>
            <a:br>
              <a:rPr lang="en-US" dirty="0"/>
            </a:br>
            <a:r>
              <a:rPr lang="en-US" dirty="0"/>
              <a:t>Believe AI Will Reduce Jobs</a:t>
            </a:r>
          </a:p>
        </p:txBody>
      </p:sp>
      <p:pic>
        <p:nvPicPr>
          <p:cNvPr id="7" name="Content Placeholder 6" descr="A green and white survey&#10;&#10;Description automatically generated">
            <a:extLst>
              <a:ext uri="{FF2B5EF4-FFF2-40B4-BE49-F238E27FC236}">
                <a16:creationId xmlns:a16="http://schemas.microsoft.com/office/drawing/2014/main" id="{8AC911FB-5025-C03F-8AA2-B12E194F375A}"/>
              </a:ext>
            </a:extLst>
          </p:cNvPr>
          <p:cNvPicPr>
            <a:picLocks noGrp="1" noChangeAspect="1"/>
          </p:cNvPicPr>
          <p:nvPr>
            <p:ph idx="1"/>
          </p:nvPr>
        </p:nvPicPr>
        <p:blipFill rotWithShape="1">
          <a:blip r:embed="rId2">
            <a:clrChange>
              <a:clrFrom>
                <a:srgbClr val="E4F2E1"/>
              </a:clrFrom>
              <a:clrTo>
                <a:srgbClr val="E4F2E1">
                  <a:alpha val="0"/>
                </a:srgbClr>
              </a:clrTo>
            </a:clrChange>
            <a:extLst>
              <a:ext uri="{28A0092B-C50C-407E-A947-70E740481C1C}">
                <a14:useLocalDpi xmlns:a14="http://schemas.microsoft.com/office/drawing/2010/main" val="0"/>
              </a:ext>
            </a:extLst>
          </a:blip>
          <a:srcRect t="13831" b="7807"/>
          <a:stretch/>
        </p:blipFill>
        <p:spPr>
          <a:xfrm>
            <a:off x="4699590" y="0"/>
            <a:ext cx="7687339" cy="6438755"/>
          </a:xfrm>
        </p:spPr>
      </p:pic>
      <p:pic>
        <p:nvPicPr>
          <p:cNvPr id="1026" name="Picture 2">
            <a:extLst>
              <a:ext uri="{FF2B5EF4-FFF2-40B4-BE49-F238E27FC236}">
                <a16:creationId xmlns:a16="http://schemas.microsoft.com/office/drawing/2014/main" id="{3ABE16CA-0CE3-EF4B-8E44-11179988A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0" t="8999" r="13550" b="17655"/>
          <a:stretch/>
        </p:blipFill>
        <p:spPr bwMode="auto">
          <a:xfrm>
            <a:off x="1116418" y="3262827"/>
            <a:ext cx="2775098" cy="28194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72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2455AA-9565-4B17-CE55-99F3A679DC8E}"/>
              </a:ext>
            </a:extLst>
          </p:cNvPr>
          <p:cNvPicPr>
            <a:picLocks noChangeAspect="1"/>
          </p:cNvPicPr>
          <p:nvPr/>
        </p:nvPicPr>
        <p:blipFill rotWithShape="1">
          <a:blip r:embed="rId3"/>
          <a:srcRect l="6054"/>
          <a:stretch/>
        </p:blipFill>
        <p:spPr>
          <a:xfrm>
            <a:off x="318977" y="0"/>
            <a:ext cx="8272718" cy="2131840"/>
          </a:xfrm>
          <a:prstGeom prst="rect">
            <a:avLst/>
          </a:prstGeom>
        </p:spPr>
      </p:pic>
      <p:pic>
        <p:nvPicPr>
          <p:cNvPr id="17" name="Picture 16">
            <a:extLst>
              <a:ext uri="{FF2B5EF4-FFF2-40B4-BE49-F238E27FC236}">
                <a16:creationId xmlns:a16="http://schemas.microsoft.com/office/drawing/2014/main" id="{F385516A-7F90-99B7-320E-534CB93B73DA}"/>
              </a:ext>
            </a:extLst>
          </p:cNvPr>
          <p:cNvPicPr>
            <a:picLocks noChangeAspect="1"/>
          </p:cNvPicPr>
          <p:nvPr/>
        </p:nvPicPr>
        <p:blipFill>
          <a:blip r:embed="rId4"/>
          <a:stretch>
            <a:fillRect/>
          </a:stretch>
        </p:blipFill>
        <p:spPr>
          <a:xfrm>
            <a:off x="1879375" y="1600752"/>
            <a:ext cx="7328350" cy="2819794"/>
          </a:xfrm>
          <a:prstGeom prst="rect">
            <a:avLst/>
          </a:prstGeom>
        </p:spPr>
      </p:pic>
      <p:pic>
        <p:nvPicPr>
          <p:cNvPr id="15" name="Picture 14">
            <a:extLst>
              <a:ext uri="{FF2B5EF4-FFF2-40B4-BE49-F238E27FC236}">
                <a16:creationId xmlns:a16="http://schemas.microsoft.com/office/drawing/2014/main" id="{9CEBFF20-627A-C97F-3108-9AE972774204}"/>
              </a:ext>
            </a:extLst>
          </p:cNvPr>
          <p:cNvPicPr>
            <a:picLocks noChangeAspect="1"/>
          </p:cNvPicPr>
          <p:nvPr/>
        </p:nvPicPr>
        <p:blipFill rotWithShape="1">
          <a:blip r:embed="rId5"/>
          <a:srcRect t="16569" r="1213"/>
          <a:stretch/>
        </p:blipFill>
        <p:spPr>
          <a:xfrm>
            <a:off x="4796460" y="3448854"/>
            <a:ext cx="6878089" cy="2439336"/>
          </a:xfrm>
          <a:prstGeom prst="rect">
            <a:avLst/>
          </a:prstGeom>
        </p:spPr>
      </p:pic>
      <p:sp>
        <p:nvSpPr>
          <p:cNvPr id="7" name="TextBox 6">
            <a:extLst>
              <a:ext uri="{FF2B5EF4-FFF2-40B4-BE49-F238E27FC236}">
                <a16:creationId xmlns:a16="http://schemas.microsoft.com/office/drawing/2014/main" id="{6FE25EBA-C0EC-A335-E3F7-213A968ABD51}"/>
              </a:ext>
            </a:extLst>
          </p:cNvPr>
          <p:cNvSpPr txBox="1"/>
          <p:nvPr/>
        </p:nvSpPr>
        <p:spPr>
          <a:xfrm>
            <a:off x="695224" y="4626306"/>
            <a:ext cx="3718097" cy="1261884"/>
          </a:xfrm>
          <a:prstGeom prst="rect">
            <a:avLst/>
          </a:prstGeom>
          <a:noFill/>
        </p:spPr>
        <p:txBody>
          <a:bodyPr wrap="square">
            <a:spAutoFit/>
          </a:bodyPr>
          <a:lstStyle/>
          <a:p>
            <a:r>
              <a:rPr lang="en-US" b="0" i="0" dirty="0">
                <a:solidFill>
                  <a:schemeClr val="bg2">
                    <a:lumMod val="50000"/>
                  </a:schemeClr>
                </a:solidFill>
                <a:effectLst/>
                <a:latin typeface="georgia" panose="02040502050405020303" pitchFamily="18" charset="0"/>
              </a:rPr>
              <a:t>“…the state would </a:t>
            </a:r>
            <a:r>
              <a:rPr lang="en-US" sz="2000" b="1" i="0" dirty="0">
                <a:solidFill>
                  <a:schemeClr val="bg2">
                    <a:lumMod val="50000"/>
                  </a:schemeClr>
                </a:solidFill>
                <a:effectLst/>
                <a:latin typeface="georgia" panose="02040502050405020303" pitchFamily="18" charset="0"/>
              </a:rPr>
              <a:t>reduce</a:t>
            </a:r>
            <a:r>
              <a:rPr lang="en-US" b="0" i="0" dirty="0">
                <a:solidFill>
                  <a:schemeClr val="bg2">
                    <a:lumMod val="50000"/>
                  </a:schemeClr>
                </a:solidFill>
                <a:effectLst/>
                <a:latin typeface="georgia" panose="02040502050405020303" pitchFamily="18" charset="0"/>
              </a:rPr>
              <a:t> public sector human employees </a:t>
            </a:r>
            <a:r>
              <a:rPr lang="en-US" sz="2000" b="1" i="0" dirty="0">
                <a:solidFill>
                  <a:schemeClr val="bg2">
                    <a:lumMod val="50000"/>
                  </a:schemeClr>
                </a:solidFill>
                <a:effectLst/>
                <a:latin typeface="georgia" panose="02040502050405020303" pitchFamily="18" charset="0"/>
              </a:rPr>
              <a:t>by 40%</a:t>
            </a:r>
            <a:r>
              <a:rPr lang="en-US" b="0" i="0" dirty="0">
                <a:solidFill>
                  <a:schemeClr val="bg2">
                    <a:lumMod val="50000"/>
                  </a:schemeClr>
                </a:solidFill>
                <a:effectLst/>
                <a:latin typeface="georgia" panose="02040502050405020303" pitchFamily="18" charset="0"/>
              </a:rPr>
              <a:t> in favor of a more efficient workforce of “digital employees.”</a:t>
            </a:r>
            <a:endParaRPr lang="en-US" dirty="0">
              <a:solidFill>
                <a:schemeClr val="bg2">
                  <a:lumMod val="50000"/>
                </a:schemeClr>
              </a:solidFill>
            </a:endParaRPr>
          </a:p>
        </p:txBody>
      </p:sp>
      <p:sp>
        <p:nvSpPr>
          <p:cNvPr id="18" name="TextBox 17">
            <a:extLst>
              <a:ext uri="{FF2B5EF4-FFF2-40B4-BE49-F238E27FC236}">
                <a16:creationId xmlns:a16="http://schemas.microsoft.com/office/drawing/2014/main" id="{4C7DB489-777D-082B-D27A-99EF89222AEC}"/>
              </a:ext>
            </a:extLst>
          </p:cNvPr>
          <p:cNvSpPr txBox="1"/>
          <p:nvPr/>
        </p:nvSpPr>
        <p:spPr>
          <a:xfrm>
            <a:off x="8418786" y="138076"/>
            <a:ext cx="3628969" cy="1292662"/>
          </a:xfrm>
          <a:prstGeom prst="rect">
            <a:avLst/>
          </a:prstGeom>
          <a:noFill/>
        </p:spPr>
        <p:txBody>
          <a:bodyPr wrap="square" rtlCol="0">
            <a:spAutoFit/>
          </a:bodyPr>
          <a:lstStyle/>
          <a:p>
            <a:r>
              <a:rPr lang="en-US" dirty="0">
                <a:solidFill>
                  <a:schemeClr val="bg2">
                    <a:lumMod val="50000"/>
                  </a:schemeClr>
                </a:solidFill>
                <a:latin typeface="Georgia" panose="02040502050405020303" pitchFamily="18" charset="0"/>
              </a:rPr>
              <a:t>“…The thing we need to confront as a society is </a:t>
            </a:r>
            <a:r>
              <a:rPr lang="en-US" sz="2400" b="1" dirty="0">
                <a:solidFill>
                  <a:schemeClr val="bg2">
                    <a:lumMod val="50000"/>
                  </a:schemeClr>
                </a:solidFill>
                <a:latin typeface="Georgia" panose="02040502050405020303" pitchFamily="18" charset="0"/>
              </a:rPr>
              <a:t>the speed </a:t>
            </a:r>
            <a:r>
              <a:rPr lang="en-US" dirty="0">
                <a:solidFill>
                  <a:schemeClr val="bg2">
                    <a:lumMod val="50000"/>
                  </a:schemeClr>
                </a:solidFill>
                <a:latin typeface="Georgia" panose="02040502050405020303" pitchFamily="18" charset="0"/>
              </a:rPr>
              <a:t>at which this is going to happen.”</a:t>
            </a:r>
          </a:p>
          <a:p>
            <a:pPr algn="r"/>
            <a:r>
              <a:rPr lang="en-US" dirty="0">
                <a:solidFill>
                  <a:schemeClr val="bg2">
                    <a:lumMod val="50000"/>
                  </a:schemeClr>
                </a:solidFill>
                <a:latin typeface="Georgia" panose="02040502050405020303" pitchFamily="18" charset="0"/>
              </a:rPr>
              <a:t>- Sam Altman, Open AI</a:t>
            </a:r>
          </a:p>
        </p:txBody>
      </p:sp>
    </p:spTree>
    <p:extLst>
      <p:ext uri="{BB962C8B-B14F-4D97-AF65-F5344CB8AC3E}">
        <p14:creationId xmlns:p14="http://schemas.microsoft.com/office/powerpoint/2010/main" val="321597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FE905-16E4-FA5A-BE96-6C442B48C72F}"/>
              </a:ext>
            </a:extLst>
          </p:cNvPr>
          <p:cNvSpPr>
            <a:spLocks noGrp="1"/>
          </p:cNvSpPr>
          <p:nvPr>
            <p:ph type="title"/>
          </p:nvPr>
        </p:nvSpPr>
        <p:spPr>
          <a:xfrm>
            <a:off x="528918" y="136525"/>
            <a:ext cx="10961517" cy="1325563"/>
          </a:xfrm>
        </p:spPr>
        <p:txBody>
          <a:bodyPr/>
          <a:lstStyle/>
          <a:p>
            <a:r>
              <a:rPr lang="en-US" dirty="0"/>
              <a:t>AI </a:t>
            </a:r>
            <a:r>
              <a:rPr lang="en-US" i="1" dirty="0"/>
              <a:t>May</a:t>
            </a:r>
            <a:r>
              <a:rPr lang="en-US" dirty="0"/>
              <a:t> Increase Productivity</a:t>
            </a:r>
          </a:p>
        </p:txBody>
      </p:sp>
      <p:sp>
        <p:nvSpPr>
          <p:cNvPr id="5" name="Content Placeholder 4">
            <a:extLst>
              <a:ext uri="{FF2B5EF4-FFF2-40B4-BE49-F238E27FC236}">
                <a16:creationId xmlns:a16="http://schemas.microsoft.com/office/drawing/2014/main" id="{E35059DC-CE2D-E880-9997-275F905A12AF}"/>
              </a:ext>
            </a:extLst>
          </p:cNvPr>
          <p:cNvSpPr>
            <a:spLocks noGrp="1"/>
          </p:cNvSpPr>
          <p:nvPr>
            <p:ph idx="1"/>
          </p:nvPr>
        </p:nvSpPr>
        <p:spPr>
          <a:xfrm>
            <a:off x="701565" y="1462088"/>
            <a:ext cx="7506770" cy="5142140"/>
          </a:xfrm>
        </p:spPr>
        <p:txBody>
          <a:bodyPr>
            <a:normAutofit/>
          </a:bodyPr>
          <a:lstStyle/>
          <a:p>
            <a:r>
              <a:rPr lang="en-US" sz="2400" dirty="0"/>
              <a:t>Research shows AI can improve productivity      on a variety of tasks, like:</a:t>
            </a:r>
          </a:p>
          <a:p>
            <a:pPr lvl="1"/>
            <a:r>
              <a:rPr lang="en-US" sz="2000" dirty="0"/>
              <a:t>Business Writing </a:t>
            </a:r>
            <a:r>
              <a:rPr lang="en-US" sz="1600" dirty="0"/>
              <a:t>(Noy &amp; Zhang 2023)</a:t>
            </a:r>
          </a:p>
          <a:p>
            <a:pPr lvl="1"/>
            <a:r>
              <a:rPr lang="en-US" sz="2000" dirty="0"/>
              <a:t>Programming </a:t>
            </a:r>
            <a:r>
              <a:rPr lang="en-US" sz="1600" dirty="0"/>
              <a:t>(Peng et al 2023)</a:t>
            </a:r>
          </a:p>
          <a:p>
            <a:pPr lvl="1"/>
            <a:r>
              <a:rPr lang="en-US" sz="2000" dirty="0"/>
              <a:t>Customer Support </a:t>
            </a:r>
            <a:r>
              <a:rPr lang="en-US" sz="1600" dirty="0"/>
              <a:t>(</a:t>
            </a:r>
            <a:r>
              <a:rPr lang="en-US" sz="1600" dirty="0" err="1"/>
              <a:t>Brynjolfsonn</a:t>
            </a:r>
            <a:r>
              <a:rPr lang="en-US" sz="1600" dirty="0"/>
              <a:t> et al 2023)</a:t>
            </a:r>
          </a:p>
          <a:p>
            <a:pPr lvl="1"/>
            <a:r>
              <a:rPr lang="en-US" sz="2000" dirty="0"/>
              <a:t>Consulting </a:t>
            </a:r>
            <a:r>
              <a:rPr lang="en-US" sz="1600" dirty="0"/>
              <a:t>(</a:t>
            </a:r>
            <a:r>
              <a:rPr lang="en-US" sz="1600" dirty="0" err="1"/>
              <a:t>Dell’Acqua</a:t>
            </a:r>
            <a:r>
              <a:rPr lang="en-US" sz="1600" dirty="0"/>
              <a:t> et al 2023)</a:t>
            </a:r>
          </a:p>
          <a:p>
            <a:pPr marL="457200" lvl="1" indent="0">
              <a:buNone/>
            </a:pPr>
            <a:endParaRPr lang="en-US" sz="2000" dirty="0"/>
          </a:p>
          <a:p>
            <a:pPr marL="457200" lvl="1" indent="0">
              <a:buNone/>
            </a:pPr>
            <a:endParaRPr lang="en-US" sz="2000" dirty="0"/>
          </a:p>
          <a:p>
            <a:r>
              <a:rPr lang="en-US" sz="2400" dirty="0"/>
              <a:t>Stronger benefits to less experienced,            lower skilled workers</a:t>
            </a:r>
          </a:p>
          <a:p>
            <a:pPr marL="0" indent="0">
              <a:buNone/>
            </a:pPr>
            <a:endParaRPr lang="en-US" sz="2400" dirty="0"/>
          </a:p>
          <a:p>
            <a:r>
              <a:rPr lang="en-US" sz="2400" dirty="0"/>
              <a:t>Democratization of skills</a:t>
            </a:r>
          </a:p>
          <a:p>
            <a:pPr lvl="1"/>
            <a:r>
              <a:rPr lang="en-US" sz="2000" dirty="0"/>
              <a:t>How AI Could Help Rebuild The Middle Class </a:t>
            </a:r>
            <a:r>
              <a:rPr lang="en-US" sz="1600" dirty="0"/>
              <a:t>(Autor 2024)</a:t>
            </a:r>
            <a:endParaRPr lang="en-US" sz="1800" dirty="0"/>
          </a:p>
        </p:txBody>
      </p:sp>
      <p:grpSp>
        <p:nvGrpSpPr>
          <p:cNvPr id="6" name="Group 5">
            <a:extLst>
              <a:ext uri="{FF2B5EF4-FFF2-40B4-BE49-F238E27FC236}">
                <a16:creationId xmlns:a16="http://schemas.microsoft.com/office/drawing/2014/main" id="{460F90BE-240E-1637-E76F-637EF37771B9}"/>
              </a:ext>
            </a:extLst>
          </p:cNvPr>
          <p:cNvGrpSpPr/>
          <p:nvPr/>
        </p:nvGrpSpPr>
        <p:grpSpPr>
          <a:xfrm>
            <a:off x="7602279" y="999460"/>
            <a:ext cx="4455042" cy="4396452"/>
            <a:chOff x="7602279" y="1182632"/>
            <a:chExt cx="4213280" cy="4213280"/>
          </a:xfrm>
        </p:grpSpPr>
        <p:pic>
          <p:nvPicPr>
            <p:cNvPr id="2050" name="Picture 2" descr="a bright sun on a white background without a face. Image 1 of 4">
              <a:extLst>
                <a:ext uri="{FF2B5EF4-FFF2-40B4-BE49-F238E27FC236}">
                  <a16:creationId xmlns:a16="http://schemas.microsoft.com/office/drawing/2014/main" id="{C2A54D6C-6B2A-D475-F9D2-9C89C5F061C3}"/>
                </a:ext>
              </a:extLst>
            </p:cNvPr>
            <p:cNvPicPr>
              <a:picLocks noChangeAspect="1" noChangeArrowheads="1"/>
            </p:cNvPicPr>
            <p:nvPr/>
          </p:nvPicPr>
          <p:blipFill>
            <a:blip r:embed="rId3">
              <a:clrChange>
                <a:clrFrom>
                  <a:srgbClr val="FBFDFA"/>
                </a:clrFrom>
                <a:clrTo>
                  <a:srgbClr val="FBFDFA">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2279" y="1182632"/>
              <a:ext cx="4213280" cy="421328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988D516-CFD3-E754-1368-6E374F34C326}"/>
                </a:ext>
              </a:extLst>
            </p:cNvPr>
            <p:cNvSpPr/>
            <p:nvPr/>
          </p:nvSpPr>
          <p:spPr>
            <a:xfrm>
              <a:off x="9043232" y="2705102"/>
              <a:ext cx="1371599" cy="1325562"/>
            </a:xfrm>
            <a:prstGeom prst="ellipse">
              <a:avLst/>
            </a:prstGeom>
            <a:solidFill>
              <a:schemeClr val="accent3"/>
            </a:solidFill>
            <a:ln>
              <a:solidFill>
                <a:schemeClr val="accent3">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25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7" end="7"/>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0FCD-7FBC-999E-4F14-86F86F4DA2FD}"/>
              </a:ext>
            </a:extLst>
          </p:cNvPr>
          <p:cNvSpPr>
            <a:spLocks noGrp="1"/>
          </p:cNvSpPr>
          <p:nvPr>
            <p:ph type="title"/>
          </p:nvPr>
        </p:nvSpPr>
        <p:spPr/>
        <p:txBody>
          <a:bodyPr/>
          <a:lstStyle/>
          <a:p>
            <a:r>
              <a:rPr lang="en-US" dirty="0"/>
              <a:t>AI </a:t>
            </a:r>
            <a:r>
              <a:rPr lang="en-US" i="1" dirty="0"/>
              <a:t>May</a:t>
            </a:r>
            <a:r>
              <a:rPr lang="en-US" dirty="0"/>
              <a:t> Create </a:t>
            </a:r>
            <a:r>
              <a:rPr lang="en-US" i="1" dirty="0"/>
              <a:t>NEW</a:t>
            </a:r>
            <a:r>
              <a:rPr lang="en-US" dirty="0"/>
              <a:t> Jobs </a:t>
            </a:r>
          </a:p>
        </p:txBody>
      </p:sp>
      <p:sp>
        <p:nvSpPr>
          <p:cNvPr id="3" name="Content Placeholder 2">
            <a:extLst>
              <a:ext uri="{FF2B5EF4-FFF2-40B4-BE49-F238E27FC236}">
                <a16:creationId xmlns:a16="http://schemas.microsoft.com/office/drawing/2014/main" id="{749BFC2F-ADFF-EC86-CE1E-6333B83010F0}"/>
              </a:ext>
            </a:extLst>
          </p:cNvPr>
          <p:cNvSpPr>
            <a:spLocks noGrp="1"/>
          </p:cNvSpPr>
          <p:nvPr>
            <p:ph idx="1"/>
          </p:nvPr>
        </p:nvSpPr>
        <p:spPr>
          <a:xfrm>
            <a:off x="974834" y="1658331"/>
            <a:ext cx="7233983" cy="3541338"/>
          </a:xfrm>
        </p:spPr>
        <p:txBody>
          <a:bodyPr>
            <a:normAutofit fontScale="92500" lnSpcReduction="10000"/>
          </a:bodyPr>
          <a:lstStyle/>
          <a:p>
            <a:r>
              <a:rPr lang="en-US" dirty="0"/>
              <a:t>Trainers – developing AI</a:t>
            </a:r>
          </a:p>
          <a:p>
            <a:pPr lvl="1"/>
            <a:r>
              <a:rPr lang="en-US" dirty="0"/>
              <a:t>AI Engineers, scientists</a:t>
            </a:r>
          </a:p>
          <a:p>
            <a:endParaRPr lang="en-US" dirty="0"/>
          </a:p>
          <a:p>
            <a:r>
              <a:rPr lang="en-US" dirty="0"/>
              <a:t>Explainers – making AI easy to use</a:t>
            </a:r>
          </a:p>
          <a:p>
            <a:pPr lvl="1"/>
            <a:r>
              <a:rPr lang="en-US" dirty="0"/>
              <a:t>AI UX designers</a:t>
            </a:r>
          </a:p>
          <a:p>
            <a:endParaRPr lang="en-US" dirty="0"/>
          </a:p>
          <a:p>
            <a:r>
              <a:rPr lang="en-US" dirty="0"/>
              <a:t>Sustainers –making sure AI is used optimally</a:t>
            </a:r>
          </a:p>
          <a:p>
            <a:pPr lvl="1"/>
            <a:r>
              <a:rPr lang="en-US" dirty="0"/>
              <a:t>AI content creators, data curators, ethics and government specialists</a:t>
            </a:r>
          </a:p>
        </p:txBody>
      </p:sp>
      <p:sp>
        <p:nvSpPr>
          <p:cNvPr id="5" name="TextBox 4">
            <a:extLst>
              <a:ext uri="{FF2B5EF4-FFF2-40B4-BE49-F238E27FC236}">
                <a16:creationId xmlns:a16="http://schemas.microsoft.com/office/drawing/2014/main" id="{712E0658-2393-5004-8452-451D3E5C1B10}"/>
              </a:ext>
            </a:extLst>
          </p:cNvPr>
          <p:cNvSpPr txBox="1"/>
          <p:nvPr/>
        </p:nvSpPr>
        <p:spPr>
          <a:xfrm>
            <a:off x="5903183" y="6581001"/>
            <a:ext cx="4289688" cy="276999"/>
          </a:xfrm>
          <a:prstGeom prst="rect">
            <a:avLst/>
          </a:prstGeom>
          <a:noFill/>
        </p:spPr>
        <p:txBody>
          <a:bodyPr wrap="square">
            <a:spAutoFit/>
          </a:bodyPr>
          <a:lstStyle/>
          <a:p>
            <a:r>
              <a:rPr lang="en-US" sz="1200" dirty="0">
                <a:solidFill>
                  <a:schemeClr val="bg1"/>
                </a:solidFill>
                <a:hlinkClick r:id="rId3">
                  <a:extLst>
                    <a:ext uri="{A12FA001-AC4F-418D-AE19-62706E023703}">
                      <ahyp:hlinkClr xmlns:ahyp="http://schemas.microsoft.com/office/drawing/2018/hyperlinkcolor" val="tx"/>
                    </a:ext>
                  </a:extLst>
                </a:hlinkClick>
              </a:rPr>
              <a:t>https://www.weforum.org/agenda/2023/09/jobs-ai-will-create/</a:t>
            </a:r>
            <a:endParaRPr lang="en-US" sz="1200" dirty="0">
              <a:solidFill>
                <a:schemeClr val="bg1"/>
              </a:solidFill>
            </a:endParaRPr>
          </a:p>
        </p:txBody>
      </p:sp>
      <p:pic>
        <p:nvPicPr>
          <p:cNvPr id="7" name="Picture 6" descr="A group of people working in a city&#10;&#10;Description automatically generated">
            <a:extLst>
              <a:ext uri="{FF2B5EF4-FFF2-40B4-BE49-F238E27FC236}">
                <a16:creationId xmlns:a16="http://schemas.microsoft.com/office/drawing/2014/main" id="{97160B59-01C6-46A9-0410-42CA632A7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201" y="1658331"/>
            <a:ext cx="3541339" cy="3541339"/>
          </a:xfrm>
          <a:prstGeom prst="rect">
            <a:avLst/>
          </a:prstGeom>
        </p:spPr>
      </p:pic>
    </p:spTree>
    <p:extLst>
      <p:ext uri="{BB962C8B-B14F-4D97-AF65-F5344CB8AC3E}">
        <p14:creationId xmlns:p14="http://schemas.microsoft.com/office/powerpoint/2010/main" val="258700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93E3-EC7A-BDB0-6491-943A07A4C9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56F355-1A19-99A6-7750-D1AB2DEC9648}"/>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2D04EE42-DF19-0C63-0B66-59B3E08A96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627172" y="136525"/>
            <a:ext cx="5468828" cy="59612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AEC5937-1CC2-40F1-806B-F2758C64E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72" y="136525"/>
            <a:ext cx="10937656" cy="596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909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CEC-B991-4C88-3C00-6DF0C10CDA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03ADD0-31FC-61C7-5DF9-36FC5DF47B2A}"/>
              </a:ext>
            </a:extLst>
          </p:cNvPr>
          <p:cNvSpPr>
            <a:spLocks noGrp="1"/>
          </p:cNvSpPr>
          <p:nvPr>
            <p:ph type="title"/>
          </p:nvPr>
        </p:nvSpPr>
        <p:spPr/>
        <p:txBody>
          <a:bodyPr>
            <a:normAutofit fontScale="90000"/>
          </a:bodyPr>
          <a:lstStyle/>
          <a:p>
            <a:r>
              <a:rPr lang="en-US" sz="4900" b="0" i="1" u="sng" dirty="0">
                <a:solidFill>
                  <a:schemeClr val="bg1"/>
                </a:solidFill>
              </a:rPr>
              <a:t>Evidence</a:t>
            </a:r>
            <a:br>
              <a:rPr lang="en-US" dirty="0">
                <a:solidFill>
                  <a:schemeClr val="bg1"/>
                </a:solidFill>
              </a:rPr>
            </a:br>
            <a:br>
              <a:rPr lang="en-US" dirty="0">
                <a:solidFill>
                  <a:schemeClr val="bg1"/>
                </a:solidFill>
              </a:rPr>
            </a:br>
            <a:r>
              <a:rPr lang="en-US" dirty="0">
                <a:solidFill>
                  <a:schemeClr val="bg1"/>
                </a:solidFill>
              </a:rPr>
              <a:t>How Are Employers </a:t>
            </a:r>
            <a:br>
              <a:rPr lang="en-US" dirty="0">
                <a:solidFill>
                  <a:schemeClr val="bg1"/>
                </a:solidFill>
              </a:rPr>
            </a:br>
            <a:r>
              <a:rPr lang="en-US" dirty="0">
                <a:solidFill>
                  <a:schemeClr val="bg1"/>
                </a:solidFill>
              </a:rPr>
              <a:t>Using AI? </a:t>
            </a:r>
          </a:p>
        </p:txBody>
      </p:sp>
    </p:spTree>
    <p:extLst>
      <p:ext uri="{BB962C8B-B14F-4D97-AF65-F5344CB8AC3E}">
        <p14:creationId xmlns:p14="http://schemas.microsoft.com/office/powerpoint/2010/main" val="176984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8">
            <a:extLst>
              <a:ext uri="{FF2B5EF4-FFF2-40B4-BE49-F238E27FC236}">
                <a16:creationId xmlns:a16="http://schemas.microsoft.com/office/drawing/2014/main" id="{265F72D8-72F3-1B29-7DC2-E13091EE19CB}"/>
              </a:ext>
            </a:extLst>
          </p:cNvPr>
          <p:cNvGraphicFramePr>
            <a:graphicFrameLocks/>
          </p:cNvGraphicFramePr>
          <p:nvPr/>
        </p:nvGraphicFramePr>
        <p:xfrm>
          <a:off x="676189" y="979119"/>
          <a:ext cx="10515600" cy="5123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a:extLst>
              <a:ext uri="{FF2B5EF4-FFF2-40B4-BE49-F238E27FC236}">
                <a16:creationId xmlns:a16="http://schemas.microsoft.com/office/drawing/2014/main" id="{8F624003-1680-7FE1-9360-1B98FC3542C1}"/>
              </a:ext>
            </a:extLst>
          </p:cNvPr>
          <p:cNvGraphicFramePr>
            <a:graphicFrameLocks noGrp="1"/>
          </p:cNvGraphicFramePr>
          <p:nvPr>
            <p:ph idx="1"/>
          </p:nvPr>
        </p:nvGraphicFramePr>
        <p:xfrm>
          <a:off x="974725" y="977031"/>
          <a:ext cx="10515600" cy="5123145"/>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9B0C560E-5EC2-0EBB-D4D4-CFA25833B93C}"/>
              </a:ext>
            </a:extLst>
          </p:cNvPr>
          <p:cNvSpPr>
            <a:spLocks noGrp="1"/>
          </p:cNvSpPr>
          <p:nvPr>
            <p:ph type="title"/>
          </p:nvPr>
        </p:nvSpPr>
        <p:spPr>
          <a:xfrm>
            <a:off x="733365" y="136525"/>
            <a:ext cx="6782250" cy="1325563"/>
          </a:xfrm>
        </p:spPr>
        <p:txBody>
          <a:bodyPr>
            <a:normAutofit/>
          </a:bodyPr>
          <a:lstStyle/>
          <a:p>
            <a:r>
              <a:rPr lang="en-US" dirty="0"/>
              <a:t>Little Use 6 Months Ago</a:t>
            </a:r>
          </a:p>
        </p:txBody>
      </p:sp>
      <p:sp>
        <p:nvSpPr>
          <p:cNvPr id="5" name="TextBox 4">
            <a:extLst>
              <a:ext uri="{FF2B5EF4-FFF2-40B4-BE49-F238E27FC236}">
                <a16:creationId xmlns:a16="http://schemas.microsoft.com/office/drawing/2014/main" id="{8273ADE6-CDFB-37CC-906F-1EA3D77750FB}"/>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9/10/23 &amp;  3/24/24</a:t>
            </a:r>
          </a:p>
        </p:txBody>
      </p:sp>
      <p:sp>
        <p:nvSpPr>
          <p:cNvPr id="10" name="TextBox 9">
            <a:extLst>
              <a:ext uri="{FF2B5EF4-FFF2-40B4-BE49-F238E27FC236}">
                <a16:creationId xmlns:a16="http://schemas.microsoft.com/office/drawing/2014/main" id="{7A3EE72A-652A-7123-292E-D65DE80A67A7}"/>
              </a:ext>
            </a:extLst>
          </p:cNvPr>
          <p:cNvSpPr txBox="1"/>
          <p:nvPr/>
        </p:nvSpPr>
        <p:spPr>
          <a:xfrm>
            <a:off x="2467628" y="5967869"/>
            <a:ext cx="2400930" cy="461665"/>
          </a:xfrm>
          <a:prstGeom prst="rect">
            <a:avLst/>
          </a:prstGeom>
          <a:noFill/>
        </p:spPr>
        <p:txBody>
          <a:bodyPr wrap="square" rtlCol="0">
            <a:spAutoFit/>
          </a:bodyPr>
          <a:lstStyle/>
          <a:p>
            <a:pPr algn="ctr"/>
            <a:r>
              <a:rPr lang="en-US" sz="2400" b="1" dirty="0">
                <a:solidFill>
                  <a:srgbClr val="4D4D4D"/>
                </a:solidFill>
              </a:rPr>
              <a:t>September 2023</a:t>
            </a:r>
          </a:p>
        </p:txBody>
      </p:sp>
      <p:sp>
        <p:nvSpPr>
          <p:cNvPr id="13" name="TextBox 12">
            <a:extLst>
              <a:ext uri="{FF2B5EF4-FFF2-40B4-BE49-F238E27FC236}">
                <a16:creationId xmlns:a16="http://schemas.microsoft.com/office/drawing/2014/main" id="{47C692CA-8AFD-9E0F-4638-E3CC0EDF3ADD}"/>
              </a:ext>
            </a:extLst>
          </p:cNvPr>
          <p:cNvSpPr txBox="1"/>
          <p:nvPr/>
        </p:nvSpPr>
        <p:spPr>
          <a:xfrm>
            <a:off x="377653" y="3390055"/>
            <a:ext cx="972945" cy="584775"/>
          </a:xfrm>
          <a:prstGeom prst="rect">
            <a:avLst/>
          </a:prstGeom>
          <a:noFill/>
        </p:spPr>
        <p:txBody>
          <a:bodyPr wrap="square" rtlCol="0">
            <a:spAutoFit/>
          </a:bodyPr>
          <a:lstStyle/>
          <a:p>
            <a:r>
              <a:rPr lang="en-US" sz="1600" i="1" dirty="0">
                <a:solidFill>
                  <a:schemeClr val="accent1"/>
                </a:solidFill>
              </a:rPr>
              <a:t>North Carolina</a:t>
            </a:r>
          </a:p>
        </p:txBody>
      </p:sp>
      <p:sp>
        <p:nvSpPr>
          <p:cNvPr id="14" name="Title 3">
            <a:extLst>
              <a:ext uri="{FF2B5EF4-FFF2-40B4-BE49-F238E27FC236}">
                <a16:creationId xmlns:a16="http://schemas.microsoft.com/office/drawing/2014/main" id="{953F744E-E3F1-D668-F3ED-CBCF3C8ECFBD}"/>
              </a:ext>
            </a:extLst>
          </p:cNvPr>
          <p:cNvSpPr txBox="1">
            <a:spLocks/>
          </p:cNvSpPr>
          <p:nvPr/>
        </p:nvSpPr>
        <p:spPr>
          <a:xfrm>
            <a:off x="7139834" y="136525"/>
            <a:ext cx="42903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2">
                    <a:lumMod val="50000"/>
                  </a:schemeClr>
                </a:solidFill>
                <a:latin typeface="Raleway" pitchFamily="2" charset="0"/>
                <a:ea typeface="+mj-ea"/>
                <a:cs typeface="Arial" panose="020B0604020202020204" pitchFamily="34" charset="0"/>
              </a:defRPr>
            </a:lvl1pPr>
          </a:lstStyle>
          <a:p>
            <a:r>
              <a:rPr lang="en-US" dirty="0"/>
              <a:t>, but Optimistic</a:t>
            </a:r>
          </a:p>
        </p:txBody>
      </p:sp>
      <p:sp>
        <p:nvSpPr>
          <p:cNvPr id="2" name="Rectangle 1">
            <a:extLst>
              <a:ext uri="{FF2B5EF4-FFF2-40B4-BE49-F238E27FC236}">
                <a16:creationId xmlns:a16="http://schemas.microsoft.com/office/drawing/2014/main" id="{F7DE9BEF-5C37-EF3E-B871-369C88B2BFF8}"/>
              </a:ext>
            </a:extLst>
          </p:cNvPr>
          <p:cNvSpPr/>
          <p:nvPr/>
        </p:nvSpPr>
        <p:spPr>
          <a:xfrm>
            <a:off x="6413326" y="1164921"/>
            <a:ext cx="4622104" cy="49352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9B02FB-50A0-1464-021D-1ADB2BB57DC9}"/>
              </a:ext>
            </a:extLst>
          </p:cNvPr>
          <p:cNvSpPr txBox="1"/>
          <p:nvPr/>
        </p:nvSpPr>
        <p:spPr>
          <a:xfrm>
            <a:off x="5676088" y="1650691"/>
            <a:ext cx="1112874" cy="646331"/>
          </a:xfrm>
          <a:prstGeom prst="rect">
            <a:avLst/>
          </a:prstGeom>
          <a:noFill/>
        </p:spPr>
        <p:txBody>
          <a:bodyPr wrap="square" rtlCol="0">
            <a:spAutoFit/>
          </a:bodyPr>
          <a:lstStyle/>
          <a:p>
            <a:pPr algn="ctr"/>
            <a:r>
              <a:rPr lang="en-US" b="1" dirty="0">
                <a:solidFill>
                  <a:srgbClr val="4D4D4D"/>
                </a:solidFill>
              </a:rPr>
              <a:t>United</a:t>
            </a:r>
          </a:p>
          <a:p>
            <a:pPr algn="ctr"/>
            <a:r>
              <a:rPr lang="en-US" b="1" dirty="0">
                <a:solidFill>
                  <a:srgbClr val="4D4D4D"/>
                </a:solidFill>
              </a:rPr>
              <a:t>States</a:t>
            </a:r>
          </a:p>
        </p:txBody>
      </p:sp>
    </p:spTree>
    <p:extLst>
      <p:ext uri="{BB962C8B-B14F-4D97-AF65-F5344CB8AC3E}">
        <p14:creationId xmlns:p14="http://schemas.microsoft.com/office/powerpoint/2010/main" val="30239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chart seriesIdx="1"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graphicEl>
                                              <a:chart seriesIdx="-4" categoryIdx="0" bldStep="category"/>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graphicEl>
                                              <a:chart seriesIdx="-4" categoryIdx="1" bldStep="category"/>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Graphic spid="9" grpId="0" uiExpand="1">
        <p:bldSub>
          <a:bldChart bld="series"/>
        </p:bldSub>
      </p:bldGraphic>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DB61D8-C371-BB7F-A068-9D5745465425}"/>
              </a:ext>
            </a:extLst>
          </p:cNvPr>
          <p:cNvSpPr>
            <a:spLocks noGrp="1"/>
          </p:cNvSpPr>
          <p:nvPr>
            <p:ph idx="1"/>
          </p:nvPr>
        </p:nvSpPr>
        <p:spPr>
          <a:xfrm>
            <a:off x="0" y="164"/>
            <a:ext cx="8839200" cy="6756072"/>
          </a:xfrm>
        </p:spPr>
        <p:txBody>
          <a:bodyPr>
            <a:normAutofit/>
          </a:bodyPr>
          <a:lstStyle/>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1997</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auto-complete feature in MS Word was introduced, as part of the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AutoCorrect</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function. It was one of the first applications of natural language generation.</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1998</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online recommendation system was developed by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Amazon</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using item-to-item collaborative filtering.</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2000</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Netflix</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introduced its recommendation system, using a hybrid approach of collaborative filtering and content-based filtering.</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2004</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Gmail introduced its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spam filter</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using a technique called neural networks.</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2011</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voice assistant to be widely available on smartphones was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Siri</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introduced by Apple with the iPhone 4S.</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2011</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smartphone to offer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face unlock</a:t>
            </a: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was the Samsung Galaxy Nexus, based on simple 2D image recognition.</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2011</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Spotify</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launched its recommendation system, using a combination of collaborative filtering, natural language processing, and audio analysis.</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2014</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Alexa</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which was originally launched by Amazon as part of the Echo smart speaker, became available on smartphones through the Amazon app.</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2014</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smart home device to use AI was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Nest</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which was acquired by Google. It used a technique called reinforcement learning to adjust the temperature based on the user’s patterns and preferences.</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2015</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Google introduced facial recognition to its photos service, as part of the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Google Photos </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app. It was one of the first applications of deep learning.</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2016</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Google Assistant </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followed Siri, initially as part of the Google </a:t>
            </a:r>
            <a:r>
              <a:rPr lang="en-US" sz="1250" b="0" i="0" dirty="0" err="1">
                <a:solidFill>
                  <a:srgbClr val="111111"/>
                </a:solidFill>
                <a:effectLst/>
                <a:latin typeface="Calibri" panose="020F0502020204030204" pitchFamily="34" charset="0"/>
                <a:ea typeface="Calibri" panose="020F0502020204030204" pitchFamily="34" charset="0"/>
                <a:cs typeface="Calibri" panose="020F0502020204030204" pitchFamily="34" charset="0"/>
              </a:rPr>
              <a:t>Allo</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app and later as a standalone service.</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2017</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smartphone to offer a secure and reliable face unlock was the iPhone X, which used a technique called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Face ID</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which projected a 3D map of the user’s face using infrared dots.</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2017</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AI system to beat a human professional player at the board game Go was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AlphaGo</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which was developed by Google’s DeepMind. It used a technique called deep reinforcement learning.</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2019</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Samsung and Huawei followed iPhone X, introducing their own versions of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3D face unlock</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2020</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AI system to generate natural language text from a given prompt was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GPT-3</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developed by OpenAI. It used a technique called deep neural language model.</a:t>
            </a:r>
          </a:p>
          <a:p>
            <a:pPr algn="l">
              <a:buFont typeface="Arial" panose="020B0604020202020204" pitchFamily="34" charset="0"/>
              <a:buChar char="•"/>
            </a:pPr>
            <a:r>
              <a:rPr lang="en-US" sz="1250" b="1"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2021</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The first AI system to create realistic images from text descriptions was </a:t>
            </a:r>
            <a:r>
              <a:rPr lang="en-US" sz="1250" b="1" i="0" dirty="0">
                <a:solidFill>
                  <a:schemeClr val="accent6"/>
                </a:solidFill>
                <a:effectLst/>
                <a:latin typeface="Calibri" panose="020F0502020204030204" pitchFamily="34" charset="0"/>
                <a:ea typeface="Calibri" panose="020F0502020204030204" pitchFamily="34" charset="0"/>
                <a:cs typeface="Calibri" panose="020F0502020204030204" pitchFamily="34" charset="0"/>
              </a:rPr>
              <a:t>DALL-E</a:t>
            </a:r>
            <a:r>
              <a:rPr lang="en-US" sz="125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which was also developed by OpenAI. It used a technique called generative adversarial network.</a:t>
            </a:r>
          </a:p>
        </p:txBody>
      </p:sp>
      <p:sp>
        <p:nvSpPr>
          <p:cNvPr id="2" name="Title 1">
            <a:extLst>
              <a:ext uri="{FF2B5EF4-FFF2-40B4-BE49-F238E27FC236}">
                <a16:creationId xmlns:a16="http://schemas.microsoft.com/office/drawing/2014/main" id="{CBFB3E6C-5C0E-6D2C-1C46-1568F66C9E04}"/>
              </a:ext>
            </a:extLst>
          </p:cNvPr>
          <p:cNvSpPr>
            <a:spLocks noGrp="1"/>
          </p:cNvSpPr>
          <p:nvPr>
            <p:ph type="title"/>
          </p:nvPr>
        </p:nvSpPr>
        <p:spPr>
          <a:xfrm>
            <a:off x="8265459" y="1559131"/>
            <a:ext cx="3926541" cy="2757375"/>
          </a:xfrm>
        </p:spPr>
        <p:txBody>
          <a:bodyPr>
            <a:normAutofit/>
          </a:bodyPr>
          <a:lstStyle/>
          <a:p>
            <a:pPr algn="r"/>
            <a:r>
              <a:rPr lang="en-US" dirty="0"/>
              <a:t>25-year Evolution of Commercial AI Products</a:t>
            </a:r>
          </a:p>
        </p:txBody>
      </p:sp>
    </p:spTree>
    <p:extLst>
      <p:ext uri="{BB962C8B-B14F-4D97-AF65-F5344CB8AC3E}">
        <p14:creationId xmlns:p14="http://schemas.microsoft.com/office/powerpoint/2010/main" val="2337577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8">
            <a:extLst>
              <a:ext uri="{FF2B5EF4-FFF2-40B4-BE49-F238E27FC236}">
                <a16:creationId xmlns:a16="http://schemas.microsoft.com/office/drawing/2014/main" id="{265F72D8-72F3-1B29-7DC2-E13091EE19CB}"/>
              </a:ext>
            </a:extLst>
          </p:cNvPr>
          <p:cNvGraphicFramePr>
            <a:graphicFrameLocks/>
          </p:cNvGraphicFramePr>
          <p:nvPr/>
        </p:nvGraphicFramePr>
        <p:xfrm>
          <a:off x="676189" y="979119"/>
          <a:ext cx="10515600" cy="5123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a:extLst>
              <a:ext uri="{FF2B5EF4-FFF2-40B4-BE49-F238E27FC236}">
                <a16:creationId xmlns:a16="http://schemas.microsoft.com/office/drawing/2014/main" id="{8F624003-1680-7FE1-9360-1B98FC3542C1}"/>
              </a:ext>
            </a:extLst>
          </p:cNvPr>
          <p:cNvGraphicFramePr>
            <a:graphicFrameLocks noGrp="1"/>
          </p:cNvGraphicFramePr>
          <p:nvPr>
            <p:ph idx="1"/>
          </p:nvPr>
        </p:nvGraphicFramePr>
        <p:xfrm>
          <a:off x="974725" y="977031"/>
          <a:ext cx="10515600" cy="5123145"/>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9B0C560E-5EC2-0EBB-D4D4-CFA25833B93C}"/>
              </a:ext>
            </a:extLst>
          </p:cNvPr>
          <p:cNvSpPr>
            <a:spLocks noGrp="1"/>
          </p:cNvSpPr>
          <p:nvPr>
            <p:ph type="title"/>
          </p:nvPr>
        </p:nvSpPr>
        <p:spPr>
          <a:xfrm>
            <a:off x="-1" y="113633"/>
            <a:ext cx="12192001" cy="1325563"/>
          </a:xfrm>
        </p:spPr>
        <p:txBody>
          <a:bodyPr/>
          <a:lstStyle/>
          <a:p>
            <a:pPr algn="ctr"/>
            <a:r>
              <a:rPr lang="en-US" dirty="0"/>
              <a:t>But Usage Hasn’t Grown Much Yet</a:t>
            </a:r>
          </a:p>
        </p:txBody>
      </p:sp>
      <p:sp>
        <p:nvSpPr>
          <p:cNvPr id="3" name="TextBox 2">
            <a:extLst>
              <a:ext uri="{FF2B5EF4-FFF2-40B4-BE49-F238E27FC236}">
                <a16:creationId xmlns:a16="http://schemas.microsoft.com/office/drawing/2014/main" id="{879B02FB-50A0-1464-021D-1ADB2BB57DC9}"/>
              </a:ext>
            </a:extLst>
          </p:cNvPr>
          <p:cNvSpPr txBox="1"/>
          <p:nvPr/>
        </p:nvSpPr>
        <p:spPr>
          <a:xfrm>
            <a:off x="5676088" y="1650691"/>
            <a:ext cx="1112874" cy="646331"/>
          </a:xfrm>
          <a:prstGeom prst="rect">
            <a:avLst/>
          </a:prstGeom>
          <a:noFill/>
        </p:spPr>
        <p:txBody>
          <a:bodyPr wrap="square" rtlCol="0">
            <a:spAutoFit/>
          </a:bodyPr>
          <a:lstStyle/>
          <a:p>
            <a:pPr algn="ctr"/>
            <a:r>
              <a:rPr lang="en-US" b="1" dirty="0">
                <a:solidFill>
                  <a:srgbClr val="4D4D4D"/>
                </a:solidFill>
              </a:rPr>
              <a:t>United</a:t>
            </a:r>
          </a:p>
          <a:p>
            <a:pPr algn="ctr"/>
            <a:r>
              <a:rPr lang="en-US" b="1" dirty="0">
                <a:solidFill>
                  <a:srgbClr val="4D4D4D"/>
                </a:solidFill>
              </a:rPr>
              <a:t>States</a:t>
            </a:r>
          </a:p>
        </p:txBody>
      </p:sp>
      <p:sp>
        <p:nvSpPr>
          <p:cNvPr id="5" name="TextBox 4">
            <a:extLst>
              <a:ext uri="{FF2B5EF4-FFF2-40B4-BE49-F238E27FC236}">
                <a16:creationId xmlns:a16="http://schemas.microsoft.com/office/drawing/2014/main" id="{8273ADE6-CDFB-37CC-906F-1EA3D77750FB}"/>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9/10/23 &amp;  3/24/24</a:t>
            </a:r>
          </a:p>
        </p:txBody>
      </p:sp>
      <p:sp>
        <p:nvSpPr>
          <p:cNvPr id="10" name="TextBox 9">
            <a:extLst>
              <a:ext uri="{FF2B5EF4-FFF2-40B4-BE49-F238E27FC236}">
                <a16:creationId xmlns:a16="http://schemas.microsoft.com/office/drawing/2014/main" id="{7A3EE72A-652A-7123-292E-D65DE80A67A7}"/>
              </a:ext>
            </a:extLst>
          </p:cNvPr>
          <p:cNvSpPr txBox="1"/>
          <p:nvPr/>
        </p:nvSpPr>
        <p:spPr>
          <a:xfrm>
            <a:off x="2467628" y="5967869"/>
            <a:ext cx="2400930" cy="461665"/>
          </a:xfrm>
          <a:prstGeom prst="rect">
            <a:avLst/>
          </a:prstGeom>
          <a:noFill/>
        </p:spPr>
        <p:txBody>
          <a:bodyPr wrap="square" rtlCol="0">
            <a:spAutoFit/>
          </a:bodyPr>
          <a:lstStyle/>
          <a:p>
            <a:pPr algn="ctr"/>
            <a:r>
              <a:rPr lang="en-US" sz="2400" b="1" dirty="0">
                <a:solidFill>
                  <a:srgbClr val="4D4D4D"/>
                </a:solidFill>
              </a:rPr>
              <a:t>September 2023</a:t>
            </a:r>
          </a:p>
        </p:txBody>
      </p:sp>
      <p:sp>
        <p:nvSpPr>
          <p:cNvPr id="11" name="TextBox 10">
            <a:extLst>
              <a:ext uri="{FF2B5EF4-FFF2-40B4-BE49-F238E27FC236}">
                <a16:creationId xmlns:a16="http://schemas.microsoft.com/office/drawing/2014/main" id="{ABD9FB0C-B9A4-5C22-2378-A3C56AE2BDD7}"/>
              </a:ext>
            </a:extLst>
          </p:cNvPr>
          <p:cNvSpPr txBox="1"/>
          <p:nvPr/>
        </p:nvSpPr>
        <p:spPr>
          <a:xfrm>
            <a:off x="7625199" y="5974062"/>
            <a:ext cx="2400930" cy="461665"/>
          </a:xfrm>
          <a:prstGeom prst="rect">
            <a:avLst/>
          </a:prstGeom>
          <a:noFill/>
        </p:spPr>
        <p:txBody>
          <a:bodyPr wrap="square" rtlCol="0">
            <a:spAutoFit/>
          </a:bodyPr>
          <a:lstStyle/>
          <a:p>
            <a:pPr algn="ctr"/>
            <a:r>
              <a:rPr lang="en-US" sz="2400" b="1" dirty="0">
                <a:solidFill>
                  <a:srgbClr val="4D4D4D"/>
                </a:solidFill>
              </a:rPr>
              <a:t>March 2024</a:t>
            </a:r>
          </a:p>
        </p:txBody>
      </p:sp>
      <p:sp>
        <p:nvSpPr>
          <p:cNvPr id="13" name="TextBox 12">
            <a:extLst>
              <a:ext uri="{FF2B5EF4-FFF2-40B4-BE49-F238E27FC236}">
                <a16:creationId xmlns:a16="http://schemas.microsoft.com/office/drawing/2014/main" id="{47C692CA-8AFD-9E0F-4638-E3CC0EDF3ADD}"/>
              </a:ext>
            </a:extLst>
          </p:cNvPr>
          <p:cNvSpPr txBox="1"/>
          <p:nvPr/>
        </p:nvSpPr>
        <p:spPr>
          <a:xfrm>
            <a:off x="377653" y="3390055"/>
            <a:ext cx="972945" cy="584775"/>
          </a:xfrm>
          <a:prstGeom prst="rect">
            <a:avLst/>
          </a:prstGeom>
          <a:noFill/>
        </p:spPr>
        <p:txBody>
          <a:bodyPr wrap="square" rtlCol="0">
            <a:spAutoFit/>
          </a:bodyPr>
          <a:lstStyle/>
          <a:p>
            <a:r>
              <a:rPr lang="en-US" sz="1600" i="1" dirty="0">
                <a:solidFill>
                  <a:schemeClr val="accent1"/>
                </a:solidFill>
              </a:rPr>
              <a:t>North Carolina</a:t>
            </a:r>
          </a:p>
        </p:txBody>
      </p:sp>
      <p:sp>
        <p:nvSpPr>
          <p:cNvPr id="2" name="Rectangle 1">
            <a:extLst>
              <a:ext uri="{FF2B5EF4-FFF2-40B4-BE49-F238E27FC236}">
                <a16:creationId xmlns:a16="http://schemas.microsoft.com/office/drawing/2014/main" id="{C10CA646-A466-B69C-4447-9B570164F952}"/>
              </a:ext>
            </a:extLst>
          </p:cNvPr>
          <p:cNvSpPr/>
          <p:nvPr/>
        </p:nvSpPr>
        <p:spPr>
          <a:xfrm>
            <a:off x="8788086" y="1265128"/>
            <a:ext cx="2209766" cy="4702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AD89AE-FE7F-F8E9-B99F-A5E33A33C12A}"/>
              </a:ext>
            </a:extLst>
          </p:cNvPr>
          <p:cNvSpPr/>
          <p:nvPr/>
        </p:nvSpPr>
        <p:spPr>
          <a:xfrm>
            <a:off x="8414394" y="1718153"/>
            <a:ext cx="2209766" cy="13255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07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8">
            <a:extLst>
              <a:ext uri="{FF2B5EF4-FFF2-40B4-BE49-F238E27FC236}">
                <a16:creationId xmlns:a16="http://schemas.microsoft.com/office/drawing/2014/main" id="{265F72D8-72F3-1B29-7DC2-E13091EE19CB}"/>
              </a:ext>
            </a:extLst>
          </p:cNvPr>
          <p:cNvGraphicFramePr>
            <a:graphicFrameLocks/>
          </p:cNvGraphicFramePr>
          <p:nvPr/>
        </p:nvGraphicFramePr>
        <p:xfrm>
          <a:off x="676189" y="979119"/>
          <a:ext cx="10515600" cy="5123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a:extLst>
              <a:ext uri="{FF2B5EF4-FFF2-40B4-BE49-F238E27FC236}">
                <a16:creationId xmlns:a16="http://schemas.microsoft.com/office/drawing/2014/main" id="{8F624003-1680-7FE1-9360-1B98FC3542C1}"/>
              </a:ext>
            </a:extLst>
          </p:cNvPr>
          <p:cNvGraphicFramePr>
            <a:graphicFrameLocks noGrp="1"/>
          </p:cNvGraphicFramePr>
          <p:nvPr>
            <p:ph idx="1"/>
          </p:nvPr>
        </p:nvGraphicFramePr>
        <p:xfrm>
          <a:off x="974725" y="977031"/>
          <a:ext cx="10515600" cy="5123145"/>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9B0C560E-5EC2-0EBB-D4D4-CFA25833B93C}"/>
              </a:ext>
            </a:extLst>
          </p:cNvPr>
          <p:cNvSpPr>
            <a:spLocks noGrp="1"/>
          </p:cNvSpPr>
          <p:nvPr>
            <p:ph type="title"/>
          </p:nvPr>
        </p:nvSpPr>
        <p:spPr>
          <a:xfrm>
            <a:off x="-1" y="113633"/>
            <a:ext cx="12192001" cy="1325563"/>
          </a:xfrm>
        </p:spPr>
        <p:txBody>
          <a:bodyPr/>
          <a:lstStyle/>
          <a:p>
            <a:pPr algn="ctr"/>
            <a:r>
              <a:rPr lang="en-US" dirty="0"/>
              <a:t>Although Optimism Continues</a:t>
            </a:r>
          </a:p>
        </p:txBody>
      </p:sp>
      <p:sp>
        <p:nvSpPr>
          <p:cNvPr id="3" name="TextBox 2">
            <a:extLst>
              <a:ext uri="{FF2B5EF4-FFF2-40B4-BE49-F238E27FC236}">
                <a16:creationId xmlns:a16="http://schemas.microsoft.com/office/drawing/2014/main" id="{879B02FB-50A0-1464-021D-1ADB2BB57DC9}"/>
              </a:ext>
            </a:extLst>
          </p:cNvPr>
          <p:cNvSpPr txBox="1"/>
          <p:nvPr/>
        </p:nvSpPr>
        <p:spPr>
          <a:xfrm>
            <a:off x="5676088" y="1650691"/>
            <a:ext cx="1112874" cy="646331"/>
          </a:xfrm>
          <a:prstGeom prst="rect">
            <a:avLst/>
          </a:prstGeom>
          <a:noFill/>
        </p:spPr>
        <p:txBody>
          <a:bodyPr wrap="square" rtlCol="0">
            <a:spAutoFit/>
          </a:bodyPr>
          <a:lstStyle/>
          <a:p>
            <a:pPr algn="ctr"/>
            <a:r>
              <a:rPr lang="en-US" b="1" dirty="0">
                <a:solidFill>
                  <a:srgbClr val="4D4D4D"/>
                </a:solidFill>
              </a:rPr>
              <a:t>United</a:t>
            </a:r>
          </a:p>
          <a:p>
            <a:pPr algn="ctr"/>
            <a:r>
              <a:rPr lang="en-US" b="1" dirty="0">
                <a:solidFill>
                  <a:srgbClr val="4D4D4D"/>
                </a:solidFill>
              </a:rPr>
              <a:t>States</a:t>
            </a:r>
          </a:p>
        </p:txBody>
      </p:sp>
      <p:sp>
        <p:nvSpPr>
          <p:cNvPr id="5" name="TextBox 4">
            <a:extLst>
              <a:ext uri="{FF2B5EF4-FFF2-40B4-BE49-F238E27FC236}">
                <a16:creationId xmlns:a16="http://schemas.microsoft.com/office/drawing/2014/main" id="{8273ADE6-CDFB-37CC-906F-1EA3D77750FB}"/>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9/10/23 &amp;  3/24/24</a:t>
            </a:r>
          </a:p>
        </p:txBody>
      </p:sp>
      <p:sp>
        <p:nvSpPr>
          <p:cNvPr id="10" name="TextBox 9">
            <a:extLst>
              <a:ext uri="{FF2B5EF4-FFF2-40B4-BE49-F238E27FC236}">
                <a16:creationId xmlns:a16="http://schemas.microsoft.com/office/drawing/2014/main" id="{7A3EE72A-652A-7123-292E-D65DE80A67A7}"/>
              </a:ext>
            </a:extLst>
          </p:cNvPr>
          <p:cNvSpPr txBox="1"/>
          <p:nvPr/>
        </p:nvSpPr>
        <p:spPr>
          <a:xfrm>
            <a:off x="2467628" y="5967869"/>
            <a:ext cx="2400930" cy="461665"/>
          </a:xfrm>
          <a:prstGeom prst="rect">
            <a:avLst/>
          </a:prstGeom>
          <a:noFill/>
        </p:spPr>
        <p:txBody>
          <a:bodyPr wrap="square" rtlCol="0">
            <a:spAutoFit/>
          </a:bodyPr>
          <a:lstStyle/>
          <a:p>
            <a:pPr algn="ctr"/>
            <a:r>
              <a:rPr lang="en-US" sz="2400" b="1" dirty="0">
                <a:solidFill>
                  <a:srgbClr val="4D4D4D"/>
                </a:solidFill>
              </a:rPr>
              <a:t>September 2023</a:t>
            </a:r>
          </a:p>
        </p:txBody>
      </p:sp>
      <p:sp>
        <p:nvSpPr>
          <p:cNvPr id="11" name="TextBox 10">
            <a:extLst>
              <a:ext uri="{FF2B5EF4-FFF2-40B4-BE49-F238E27FC236}">
                <a16:creationId xmlns:a16="http://schemas.microsoft.com/office/drawing/2014/main" id="{ABD9FB0C-B9A4-5C22-2378-A3C56AE2BDD7}"/>
              </a:ext>
            </a:extLst>
          </p:cNvPr>
          <p:cNvSpPr txBox="1"/>
          <p:nvPr/>
        </p:nvSpPr>
        <p:spPr>
          <a:xfrm>
            <a:off x="7625199" y="5974062"/>
            <a:ext cx="2400930" cy="461665"/>
          </a:xfrm>
          <a:prstGeom prst="rect">
            <a:avLst/>
          </a:prstGeom>
          <a:noFill/>
        </p:spPr>
        <p:txBody>
          <a:bodyPr wrap="square" rtlCol="0">
            <a:spAutoFit/>
          </a:bodyPr>
          <a:lstStyle/>
          <a:p>
            <a:pPr algn="ctr"/>
            <a:r>
              <a:rPr lang="en-US" sz="2400" b="1" dirty="0">
                <a:solidFill>
                  <a:srgbClr val="4D4D4D"/>
                </a:solidFill>
              </a:rPr>
              <a:t>March 2024</a:t>
            </a:r>
          </a:p>
        </p:txBody>
      </p:sp>
      <p:sp>
        <p:nvSpPr>
          <p:cNvPr id="13" name="TextBox 12">
            <a:extLst>
              <a:ext uri="{FF2B5EF4-FFF2-40B4-BE49-F238E27FC236}">
                <a16:creationId xmlns:a16="http://schemas.microsoft.com/office/drawing/2014/main" id="{47C692CA-8AFD-9E0F-4638-E3CC0EDF3ADD}"/>
              </a:ext>
            </a:extLst>
          </p:cNvPr>
          <p:cNvSpPr txBox="1"/>
          <p:nvPr/>
        </p:nvSpPr>
        <p:spPr>
          <a:xfrm>
            <a:off x="377653" y="3390055"/>
            <a:ext cx="972945" cy="584775"/>
          </a:xfrm>
          <a:prstGeom prst="rect">
            <a:avLst/>
          </a:prstGeom>
          <a:noFill/>
        </p:spPr>
        <p:txBody>
          <a:bodyPr wrap="square" rtlCol="0">
            <a:spAutoFit/>
          </a:bodyPr>
          <a:lstStyle/>
          <a:p>
            <a:r>
              <a:rPr lang="en-US" sz="1600" i="1" dirty="0">
                <a:solidFill>
                  <a:schemeClr val="accent1"/>
                </a:solidFill>
              </a:rPr>
              <a:t>North Carolina</a:t>
            </a:r>
          </a:p>
        </p:txBody>
      </p:sp>
    </p:spTree>
    <p:extLst>
      <p:ext uri="{BB962C8B-B14F-4D97-AF65-F5344CB8AC3E}">
        <p14:creationId xmlns:p14="http://schemas.microsoft.com/office/powerpoint/2010/main" val="1851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C560E-5EC2-0EBB-D4D4-CFA25833B93C}"/>
              </a:ext>
            </a:extLst>
          </p:cNvPr>
          <p:cNvSpPr>
            <a:spLocks noGrp="1"/>
          </p:cNvSpPr>
          <p:nvPr>
            <p:ph type="title"/>
          </p:nvPr>
        </p:nvSpPr>
        <p:spPr>
          <a:xfrm>
            <a:off x="475989" y="136525"/>
            <a:ext cx="11014446" cy="1325563"/>
          </a:xfrm>
        </p:spPr>
        <p:txBody>
          <a:bodyPr/>
          <a:lstStyle/>
          <a:p>
            <a:pPr algn="ctr"/>
            <a:r>
              <a:rPr lang="en-US" dirty="0"/>
              <a:t>Little Change in Use Over Last 6 Months</a:t>
            </a:r>
          </a:p>
        </p:txBody>
      </p:sp>
      <p:graphicFrame>
        <p:nvGraphicFramePr>
          <p:cNvPr id="6" name="Content Placeholder 5">
            <a:extLst>
              <a:ext uri="{FF2B5EF4-FFF2-40B4-BE49-F238E27FC236}">
                <a16:creationId xmlns:a16="http://schemas.microsoft.com/office/drawing/2014/main" id="{59F4EA71-044E-AC40-8810-D188A8278EA7}"/>
              </a:ext>
            </a:extLst>
          </p:cNvPr>
          <p:cNvGraphicFramePr>
            <a:graphicFrameLocks noGrp="1"/>
          </p:cNvGraphicFramePr>
          <p:nvPr>
            <p:ph idx="1"/>
            <p:extLst>
              <p:ext uri="{D42A27DB-BD31-4B8C-83A1-F6EECF244321}">
                <p14:modId xmlns:p14="http://schemas.microsoft.com/office/powerpoint/2010/main" val="2437890311"/>
              </p:ext>
            </p:extLst>
          </p:nvPr>
        </p:nvGraphicFramePr>
        <p:xfrm>
          <a:off x="1219274" y="1616149"/>
          <a:ext cx="9508977" cy="45932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4297B84-FF8C-0BBA-7EB6-5C6EE3F38584}"/>
              </a:ext>
            </a:extLst>
          </p:cNvPr>
          <p:cNvSpPr txBox="1"/>
          <p:nvPr/>
        </p:nvSpPr>
        <p:spPr>
          <a:xfrm>
            <a:off x="10728251" y="4219506"/>
            <a:ext cx="972945" cy="584775"/>
          </a:xfrm>
          <a:prstGeom prst="rect">
            <a:avLst/>
          </a:prstGeom>
          <a:noFill/>
        </p:spPr>
        <p:txBody>
          <a:bodyPr wrap="square" rtlCol="0">
            <a:spAutoFit/>
          </a:bodyPr>
          <a:lstStyle/>
          <a:p>
            <a:r>
              <a:rPr lang="en-US" sz="1600" i="1" dirty="0">
                <a:solidFill>
                  <a:schemeClr val="accent1"/>
                </a:solidFill>
              </a:rPr>
              <a:t>North Carolina</a:t>
            </a:r>
          </a:p>
        </p:txBody>
      </p:sp>
      <p:sp>
        <p:nvSpPr>
          <p:cNvPr id="3" name="TextBox 2">
            <a:extLst>
              <a:ext uri="{FF2B5EF4-FFF2-40B4-BE49-F238E27FC236}">
                <a16:creationId xmlns:a16="http://schemas.microsoft.com/office/drawing/2014/main" id="{879B02FB-50A0-1464-021D-1ADB2BB57DC9}"/>
              </a:ext>
            </a:extLst>
          </p:cNvPr>
          <p:cNvSpPr txBox="1"/>
          <p:nvPr/>
        </p:nvSpPr>
        <p:spPr>
          <a:xfrm>
            <a:off x="9509053" y="2315328"/>
            <a:ext cx="1112874" cy="646331"/>
          </a:xfrm>
          <a:prstGeom prst="rect">
            <a:avLst/>
          </a:prstGeom>
          <a:noFill/>
        </p:spPr>
        <p:txBody>
          <a:bodyPr wrap="square" rtlCol="0">
            <a:spAutoFit/>
          </a:bodyPr>
          <a:lstStyle/>
          <a:p>
            <a:r>
              <a:rPr lang="en-US" b="1" dirty="0">
                <a:solidFill>
                  <a:srgbClr val="4D4D4D"/>
                </a:solidFill>
              </a:rPr>
              <a:t>United</a:t>
            </a:r>
          </a:p>
          <a:p>
            <a:r>
              <a:rPr lang="en-US" b="1" dirty="0">
                <a:solidFill>
                  <a:srgbClr val="4D4D4D"/>
                </a:solidFill>
              </a:rPr>
              <a:t>States</a:t>
            </a:r>
          </a:p>
        </p:txBody>
      </p:sp>
      <p:sp>
        <p:nvSpPr>
          <p:cNvPr id="5" name="TextBox 4">
            <a:extLst>
              <a:ext uri="{FF2B5EF4-FFF2-40B4-BE49-F238E27FC236}">
                <a16:creationId xmlns:a16="http://schemas.microsoft.com/office/drawing/2014/main" id="{8273ADE6-CDFB-37CC-906F-1EA3D77750FB}"/>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3/11/24 – 3/24/24</a:t>
            </a:r>
          </a:p>
        </p:txBody>
      </p:sp>
    </p:spTree>
    <p:extLst>
      <p:ext uri="{BB962C8B-B14F-4D97-AF65-F5344CB8AC3E}">
        <p14:creationId xmlns:p14="http://schemas.microsoft.com/office/powerpoint/2010/main" val="3741683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C560E-5EC2-0EBB-D4D4-CFA25833B93C}"/>
              </a:ext>
            </a:extLst>
          </p:cNvPr>
          <p:cNvSpPr>
            <a:spLocks noGrp="1"/>
          </p:cNvSpPr>
          <p:nvPr>
            <p:ph type="title"/>
          </p:nvPr>
        </p:nvSpPr>
        <p:spPr/>
        <p:txBody>
          <a:bodyPr/>
          <a:lstStyle/>
          <a:p>
            <a:r>
              <a:rPr lang="en-US" dirty="0"/>
              <a:t>Little Change in Projected Use too</a:t>
            </a:r>
          </a:p>
        </p:txBody>
      </p:sp>
      <p:graphicFrame>
        <p:nvGraphicFramePr>
          <p:cNvPr id="6" name="Content Placeholder 5">
            <a:extLst>
              <a:ext uri="{FF2B5EF4-FFF2-40B4-BE49-F238E27FC236}">
                <a16:creationId xmlns:a16="http://schemas.microsoft.com/office/drawing/2014/main" id="{59F4EA71-044E-AC40-8810-D188A8278EA7}"/>
              </a:ext>
            </a:extLst>
          </p:cNvPr>
          <p:cNvGraphicFramePr>
            <a:graphicFrameLocks noGrp="1"/>
          </p:cNvGraphicFramePr>
          <p:nvPr>
            <p:ph idx="1"/>
            <p:extLst>
              <p:ext uri="{D42A27DB-BD31-4B8C-83A1-F6EECF244321}">
                <p14:modId xmlns:p14="http://schemas.microsoft.com/office/powerpoint/2010/main" val="2358288460"/>
              </p:ext>
            </p:extLst>
          </p:nvPr>
        </p:nvGraphicFramePr>
        <p:xfrm>
          <a:off x="1219274" y="1616149"/>
          <a:ext cx="9508977" cy="459326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93F4912-C724-041D-DDDE-F31E3D975044}"/>
              </a:ext>
            </a:extLst>
          </p:cNvPr>
          <p:cNvSpPr txBox="1"/>
          <p:nvPr/>
        </p:nvSpPr>
        <p:spPr>
          <a:xfrm>
            <a:off x="10728251" y="3136612"/>
            <a:ext cx="972945" cy="584775"/>
          </a:xfrm>
          <a:prstGeom prst="rect">
            <a:avLst/>
          </a:prstGeom>
          <a:noFill/>
        </p:spPr>
        <p:txBody>
          <a:bodyPr wrap="square" rtlCol="0">
            <a:spAutoFit/>
          </a:bodyPr>
          <a:lstStyle/>
          <a:p>
            <a:r>
              <a:rPr lang="en-US" sz="1600" i="1" dirty="0">
                <a:solidFill>
                  <a:schemeClr val="accent1"/>
                </a:solidFill>
              </a:rPr>
              <a:t>North Carolina</a:t>
            </a:r>
          </a:p>
        </p:txBody>
      </p:sp>
      <p:sp>
        <p:nvSpPr>
          <p:cNvPr id="8" name="TextBox 7">
            <a:extLst>
              <a:ext uri="{FF2B5EF4-FFF2-40B4-BE49-F238E27FC236}">
                <a16:creationId xmlns:a16="http://schemas.microsoft.com/office/drawing/2014/main" id="{AF7C7D9F-96D2-8733-1533-5FD66D31DCE9}"/>
              </a:ext>
            </a:extLst>
          </p:cNvPr>
          <p:cNvSpPr txBox="1"/>
          <p:nvPr/>
        </p:nvSpPr>
        <p:spPr>
          <a:xfrm>
            <a:off x="10827490" y="2092044"/>
            <a:ext cx="1112874" cy="646331"/>
          </a:xfrm>
          <a:prstGeom prst="rect">
            <a:avLst/>
          </a:prstGeom>
          <a:noFill/>
        </p:spPr>
        <p:txBody>
          <a:bodyPr wrap="square" rtlCol="0">
            <a:spAutoFit/>
          </a:bodyPr>
          <a:lstStyle/>
          <a:p>
            <a:r>
              <a:rPr lang="en-US" b="1" dirty="0">
                <a:solidFill>
                  <a:srgbClr val="4D4D4D"/>
                </a:solidFill>
              </a:rPr>
              <a:t>United</a:t>
            </a:r>
          </a:p>
          <a:p>
            <a:r>
              <a:rPr lang="en-US" b="1" dirty="0">
                <a:solidFill>
                  <a:srgbClr val="4D4D4D"/>
                </a:solidFill>
              </a:rPr>
              <a:t>States</a:t>
            </a:r>
          </a:p>
        </p:txBody>
      </p:sp>
      <p:sp>
        <p:nvSpPr>
          <p:cNvPr id="2" name="TextBox 1">
            <a:extLst>
              <a:ext uri="{FF2B5EF4-FFF2-40B4-BE49-F238E27FC236}">
                <a16:creationId xmlns:a16="http://schemas.microsoft.com/office/drawing/2014/main" id="{641762E6-B333-C32F-D6AD-0D94A01B56B1}"/>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3/11/24 – 3/24/24</a:t>
            </a:r>
          </a:p>
        </p:txBody>
      </p:sp>
    </p:spTree>
    <p:extLst>
      <p:ext uri="{BB962C8B-B14F-4D97-AF65-F5344CB8AC3E}">
        <p14:creationId xmlns:p14="http://schemas.microsoft.com/office/powerpoint/2010/main" val="671482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BC547-751C-FB30-2338-2489CFD00B51}"/>
              </a:ext>
            </a:extLst>
          </p:cNvPr>
          <p:cNvSpPr>
            <a:spLocks noGrp="1"/>
          </p:cNvSpPr>
          <p:nvPr>
            <p:ph type="title"/>
          </p:nvPr>
        </p:nvSpPr>
        <p:spPr/>
        <p:txBody>
          <a:bodyPr/>
          <a:lstStyle/>
          <a:p>
            <a:r>
              <a:rPr lang="en-US" dirty="0"/>
              <a:t>First AI Adopters?</a:t>
            </a:r>
            <a:br>
              <a:rPr lang="en-US" dirty="0"/>
            </a:br>
            <a:r>
              <a:rPr lang="en-US" sz="2800" dirty="0"/>
              <a:t>US Micro Businesses &amp; Bigger Businesses – </a:t>
            </a:r>
            <a:r>
              <a:rPr lang="en-US" sz="2000" dirty="0"/>
              <a:t>current use</a:t>
            </a:r>
            <a:endParaRPr lang="en-US" dirty="0"/>
          </a:p>
        </p:txBody>
      </p:sp>
      <p:graphicFrame>
        <p:nvGraphicFramePr>
          <p:cNvPr id="9" name="Chart 8">
            <a:extLst>
              <a:ext uri="{FF2B5EF4-FFF2-40B4-BE49-F238E27FC236}">
                <a16:creationId xmlns:a16="http://schemas.microsoft.com/office/drawing/2014/main" id="{B85A49A4-C8AD-B9A9-FE74-EA0EBF7771E8}"/>
              </a:ext>
            </a:extLst>
          </p:cNvPr>
          <p:cNvGraphicFramePr>
            <a:graphicFrameLocks/>
          </p:cNvGraphicFramePr>
          <p:nvPr>
            <p:extLst>
              <p:ext uri="{D42A27DB-BD31-4B8C-83A1-F6EECF244321}">
                <p14:modId xmlns:p14="http://schemas.microsoft.com/office/powerpoint/2010/main" val="3710745750"/>
              </p:ext>
            </p:extLst>
          </p:nvPr>
        </p:nvGraphicFramePr>
        <p:xfrm>
          <a:off x="1040218" y="1462088"/>
          <a:ext cx="10111563" cy="492894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F11A3D05-7DAE-C4E2-5F29-4E3FC9EE800A}"/>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3/11/24 – 3/24/24</a:t>
            </a:r>
          </a:p>
        </p:txBody>
      </p:sp>
    </p:spTree>
    <p:extLst>
      <p:ext uri="{BB962C8B-B14F-4D97-AF65-F5344CB8AC3E}">
        <p14:creationId xmlns:p14="http://schemas.microsoft.com/office/powerpoint/2010/main" val="2344681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BC547-751C-FB30-2338-2489CFD00B51}"/>
              </a:ext>
            </a:extLst>
          </p:cNvPr>
          <p:cNvSpPr>
            <a:spLocks noGrp="1"/>
          </p:cNvSpPr>
          <p:nvPr>
            <p:ph type="title"/>
          </p:nvPr>
        </p:nvSpPr>
        <p:spPr/>
        <p:txBody>
          <a:bodyPr>
            <a:normAutofit fontScale="90000"/>
          </a:bodyPr>
          <a:lstStyle/>
          <a:p>
            <a:r>
              <a:rPr lang="en-US" dirty="0"/>
              <a:t>First AI Adopters?</a:t>
            </a:r>
            <a:br>
              <a:rPr lang="en-US" dirty="0"/>
            </a:br>
            <a:r>
              <a:rPr lang="en-US" sz="2800" dirty="0"/>
              <a:t>US Micro Businesses &amp; Bigger Businesses – </a:t>
            </a:r>
            <a:r>
              <a:rPr lang="en-US" sz="2200" dirty="0"/>
              <a:t>projected use in 6 months</a:t>
            </a:r>
            <a:endParaRPr lang="en-US" dirty="0"/>
          </a:p>
        </p:txBody>
      </p:sp>
      <p:graphicFrame>
        <p:nvGraphicFramePr>
          <p:cNvPr id="9" name="Chart 8">
            <a:extLst>
              <a:ext uri="{FF2B5EF4-FFF2-40B4-BE49-F238E27FC236}">
                <a16:creationId xmlns:a16="http://schemas.microsoft.com/office/drawing/2014/main" id="{B85A49A4-C8AD-B9A9-FE74-EA0EBF7771E8}"/>
              </a:ext>
            </a:extLst>
          </p:cNvPr>
          <p:cNvGraphicFramePr>
            <a:graphicFrameLocks/>
          </p:cNvGraphicFramePr>
          <p:nvPr>
            <p:extLst>
              <p:ext uri="{D42A27DB-BD31-4B8C-83A1-F6EECF244321}">
                <p14:modId xmlns:p14="http://schemas.microsoft.com/office/powerpoint/2010/main" val="3301200912"/>
              </p:ext>
            </p:extLst>
          </p:nvPr>
        </p:nvGraphicFramePr>
        <p:xfrm>
          <a:off x="1040218" y="1462088"/>
          <a:ext cx="10111563" cy="492894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214AD690-354B-20B7-AEB6-DFD700E7EC9E}"/>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3/11/24 – 3/24/24</a:t>
            </a:r>
          </a:p>
        </p:txBody>
      </p:sp>
    </p:spTree>
    <p:extLst>
      <p:ext uri="{BB962C8B-B14F-4D97-AF65-F5344CB8AC3E}">
        <p14:creationId xmlns:p14="http://schemas.microsoft.com/office/powerpoint/2010/main" val="2495007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70A5-9E04-9703-CC2E-8F7A19F642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3CFCB0-DA18-C3E6-E83A-956F7E1D7D20}"/>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3/11/24 – 3/24/24</a:t>
            </a:r>
          </a:p>
        </p:txBody>
      </p:sp>
      <p:graphicFrame>
        <p:nvGraphicFramePr>
          <p:cNvPr id="3" name="Chart 2">
            <a:extLst>
              <a:ext uri="{FF2B5EF4-FFF2-40B4-BE49-F238E27FC236}">
                <a16:creationId xmlns:a16="http://schemas.microsoft.com/office/drawing/2014/main" id="{87263816-90DB-9A72-D070-23547DCADE6D}"/>
              </a:ext>
            </a:extLst>
          </p:cNvPr>
          <p:cNvGraphicFramePr>
            <a:graphicFrameLocks/>
          </p:cNvGraphicFramePr>
          <p:nvPr>
            <p:extLst>
              <p:ext uri="{D42A27DB-BD31-4B8C-83A1-F6EECF244321}">
                <p14:modId xmlns:p14="http://schemas.microsoft.com/office/powerpoint/2010/main" val="3026785413"/>
              </p:ext>
            </p:extLst>
          </p:nvPr>
        </p:nvGraphicFramePr>
        <p:xfrm>
          <a:off x="386314" y="79780"/>
          <a:ext cx="9406272" cy="63529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613474B-DCE6-212C-9CFB-3E09EA48969E}"/>
              </a:ext>
            </a:extLst>
          </p:cNvPr>
          <p:cNvSpPr>
            <a:spLocks noGrp="1"/>
          </p:cNvSpPr>
          <p:nvPr>
            <p:ph type="title"/>
          </p:nvPr>
        </p:nvSpPr>
        <p:spPr>
          <a:xfrm>
            <a:off x="7868093" y="2073349"/>
            <a:ext cx="4062736" cy="2172055"/>
          </a:xfrm>
        </p:spPr>
        <p:txBody>
          <a:bodyPr>
            <a:normAutofit fontScale="90000"/>
          </a:bodyPr>
          <a:lstStyle/>
          <a:p>
            <a:pPr algn="r"/>
            <a:r>
              <a:rPr lang="en-US" dirty="0"/>
              <a:t>Current Adoption of AI varies by sector</a:t>
            </a:r>
            <a:br>
              <a:rPr lang="en-US" dirty="0"/>
            </a:br>
            <a:r>
              <a:rPr lang="en-US" dirty="0"/>
              <a:t>nationally </a:t>
            </a:r>
          </a:p>
        </p:txBody>
      </p:sp>
    </p:spTree>
    <p:extLst>
      <p:ext uri="{BB962C8B-B14F-4D97-AF65-F5344CB8AC3E}">
        <p14:creationId xmlns:p14="http://schemas.microsoft.com/office/powerpoint/2010/main" val="4004041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70A5-9E04-9703-CC2E-8F7A19F642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3CFCB0-DA18-C3E6-E83A-956F7E1D7D20}"/>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Reference Period 3/11/24 – 3/24/24</a:t>
            </a:r>
          </a:p>
        </p:txBody>
      </p:sp>
      <p:graphicFrame>
        <p:nvGraphicFramePr>
          <p:cNvPr id="3" name="Chart 2">
            <a:extLst>
              <a:ext uri="{FF2B5EF4-FFF2-40B4-BE49-F238E27FC236}">
                <a16:creationId xmlns:a16="http://schemas.microsoft.com/office/drawing/2014/main" id="{87263816-90DB-9A72-D070-23547DCADE6D}"/>
              </a:ext>
            </a:extLst>
          </p:cNvPr>
          <p:cNvGraphicFramePr>
            <a:graphicFrameLocks/>
          </p:cNvGraphicFramePr>
          <p:nvPr>
            <p:extLst>
              <p:ext uri="{D42A27DB-BD31-4B8C-83A1-F6EECF244321}">
                <p14:modId xmlns:p14="http://schemas.microsoft.com/office/powerpoint/2010/main" val="1593835502"/>
              </p:ext>
            </p:extLst>
          </p:nvPr>
        </p:nvGraphicFramePr>
        <p:xfrm>
          <a:off x="386314" y="79780"/>
          <a:ext cx="9406272" cy="63529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613474B-DCE6-212C-9CFB-3E09EA48969E}"/>
              </a:ext>
            </a:extLst>
          </p:cNvPr>
          <p:cNvSpPr>
            <a:spLocks noGrp="1"/>
          </p:cNvSpPr>
          <p:nvPr>
            <p:ph type="title"/>
          </p:nvPr>
        </p:nvSpPr>
        <p:spPr>
          <a:xfrm>
            <a:off x="7248472" y="2919841"/>
            <a:ext cx="4682358" cy="1325563"/>
          </a:xfrm>
        </p:spPr>
        <p:txBody>
          <a:bodyPr>
            <a:normAutofit fontScale="90000"/>
          </a:bodyPr>
          <a:lstStyle/>
          <a:p>
            <a:pPr algn="r"/>
            <a:r>
              <a:rPr lang="en-US" dirty="0"/>
              <a:t>AI Adoption is expected to increase in all sectors</a:t>
            </a:r>
            <a:br>
              <a:rPr lang="en-US" dirty="0"/>
            </a:br>
            <a:r>
              <a:rPr lang="en-US" sz="3100" dirty="0"/>
              <a:t>in next 6 months</a:t>
            </a:r>
            <a:endParaRPr lang="en-US" dirty="0"/>
          </a:p>
        </p:txBody>
      </p:sp>
    </p:spTree>
    <p:extLst>
      <p:ext uri="{BB962C8B-B14F-4D97-AF65-F5344CB8AC3E}">
        <p14:creationId xmlns:p14="http://schemas.microsoft.com/office/powerpoint/2010/main" val="2738686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12D752F-4E4B-4D1E-AA0B-6D6B9157972B}"/>
              </a:ext>
            </a:extLst>
          </p:cNvPr>
          <p:cNvGraphicFramePr>
            <a:graphicFrameLocks/>
          </p:cNvGraphicFramePr>
          <p:nvPr>
            <p:extLst>
              <p:ext uri="{D42A27DB-BD31-4B8C-83A1-F6EECF244321}">
                <p14:modId xmlns:p14="http://schemas.microsoft.com/office/powerpoint/2010/main" val="286499030"/>
              </p:ext>
            </p:extLst>
          </p:nvPr>
        </p:nvGraphicFramePr>
        <p:xfrm>
          <a:off x="2487311" y="1462088"/>
          <a:ext cx="7501148" cy="48124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9D8F9F82-B7F3-BC07-868E-B2CE5B45B6A4}"/>
              </a:ext>
            </a:extLst>
          </p:cNvPr>
          <p:cNvGraphicFramePr>
            <a:graphicFrameLocks/>
          </p:cNvGraphicFramePr>
          <p:nvPr>
            <p:extLst>
              <p:ext uri="{D42A27DB-BD31-4B8C-83A1-F6EECF244321}">
                <p14:modId xmlns:p14="http://schemas.microsoft.com/office/powerpoint/2010/main" val="3198314182"/>
              </p:ext>
            </p:extLst>
          </p:nvPr>
        </p:nvGraphicFramePr>
        <p:xfrm>
          <a:off x="2828836" y="1471438"/>
          <a:ext cx="7501148" cy="481240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F195E3E-D86B-DAA2-4AC3-011B12274CB6}"/>
              </a:ext>
            </a:extLst>
          </p:cNvPr>
          <p:cNvSpPr>
            <a:spLocks noGrp="1"/>
          </p:cNvSpPr>
          <p:nvPr>
            <p:ph type="title"/>
          </p:nvPr>
        </p:nvSpPr>
        <p:spPr/>
        <p:txBody>
          <a:bodyPr/>
          <a:lstStyle/>
          <a:p>
            <a:r>
              <a:rPr lang="en-US" dirty="0"/>
              <a:t>How Are/Will Companies Use AI?</a:t>
            </a:r>
            <a:br>
              <a:rPr lang="en-US" dirty="0"/>
            </a:br>
            <a:r>
              <a:rPr lang="en-US" sz="2000" dirty="0"/>
              <a:t>Of those already using AI</a:t>
            </a:r>
            <a:endParaRPr lang="en-US" dirty="0"/>
          </a:p>
        </p:txBody>
      </p:sp>
      <p:sp>
        <p:nvSpPr>
          <p:cNvPr id="8" name="TextBox 7">
            <a:extLst>
              <a:ext uri="{FF2B5EF4-FFF2-40B4-BE49-F238E27FC236}">
                <a16:creationId xmlns:a16="http://schemas.microsoft.com/office/drawing/2014/main" id="{CCAE02D4-8DC1-D7AE-AF47-1A8CFB9B878A}"/>
              </a:ext>
            </a:extLst>
          </p:cNvPr>
          <p:cNvSpPr txBox="1"/>
          <p:nvPr/>
        </p:nvSpPr>
        <p:spPr>
          <a:xfrm>
            <a:off x="2145786" y="3629389"/>
            <a:ext cx="972945" cy="584775"/>
          </a:xfrm>
          <a:prstGeom prst="rect">
            <a:avLst/>
          </a:prstGeom>
          <a:noFill/>
        </p:spPr>
        <p:txBody>
          <a:bodyPr wrap="square" rtlCol="0">
            <a:spAutoFit/>
          </a:bodyPr>
          <a:lstStyle/>
          <a:p>
            <a:r>
              <a:rPr lang="en-US" sz="1600" i="1" dirty="0">
                <a:solidFill>
                  <a:srgbClr val="4D4D4D"/>
                </a:solidFill>
              </a:rPr>
              <a:t>North Carolina</a:t>
            </a:r>
          </a:p>
        </p:txBody>
      </p:sp>
      <p:sp>
        <p:nvSpPr>
          <p:cNvPr id="9" name="TextBox 8">
            <a:extLst>
              <a:ext uri="{FF2B5EF4-FFF2-40B4-BE49-F238E27FC236}">
                <a16:creationId xmlns:a16="http://schemas.microsoft.com/office/drawing/2014/main" id="{32E06C52-1396-184B-A794-0C1755DB161A}"/>
              </a:ext>
            </a:extLst>
          </p:cNvPr>
          <p:cNvSpPr txBox="1"/>
          <p:nvPr/>
        </p:nvSpPr>
        <p:spPr>
          <a:xfrm>
            <a:off x="5213498" y="1569696"/>
            <a:ext cx="1889051" cy="369332"/>
          </a:xfrm>
          <a:prstGeom prst="rect">
            <a:avLst/>
          </a:prstGeom>
          <a:noFill/>
        </p:spPr>
        <p:txBody>
          <a:bodyPr wrap="square" rtlCol="0">
            <a:spAutoFit/>
          </a:bodyPr>
          <a:lstStyle/>
          <a:p>
            <a:pPr algn="ctr"/>
            <a:r>
              <a:rPr lang="en-US" b="1" dirty="0">
                <a:solidFill>
                  <a:srgbClr val="4D4D4D"/>
                </a:solidFill>
              </a:rPr>
              <a:t>United States</a:t>
            </a:r>
          </a:p>
        </p:txBody>
      </p:sp>
      <p:sp>
        <p:nvSpPr>
          <p:cNvPr id="2" name="TextBox 1">
            <a:extLst>
              <a:ext uri="{FF2B5EF4-FFF2-40B4-BE49-F238E27FC236}">
                <a16:creationId xmlns:a16="http://schemas.microsoft.com/office/drawing/2014/main" id="{AEA3B417-0284-7042-9A75-867E3253D34C}"/>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AI Supplement Survey, 2024</a:t>
            </a:r>
          </a:p>
        </p:txBody>
      </p:sp>
    </p:spTree>
    <p:extLst>
      <p:ext uri="{BB962C8B-B14F-4D97-AF65-F5344CB8AC3E}">
        <p14:creationId xmlns:p14="http://schemas.microsoft.com/office/powerpoint/2010/main" val="3188927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312D752F-4E4B-4D1E-AA0B-6D6B9157972B}"/>
              </a:ext>
            </a:extLst>
          </p:cNvPr>
          <p:cNvGraphicFramePr>
            <a:graphicFrameLocks/>
          </p:cNvGraphicFramePr>
          <p:nvPr>
            <p:extLst>
              <p:ext uri="{D42A27DB-BD31-4B8C-83A1-F6EECF244321}">
                <p14:modId xmlns:p14="http://schemas.microsoft.com/office/powerpoint/2010/main" val="3291452244"/>
              </p:ext>
            </p:extLst>
          </p:nvPr>
        </p:nvGraphicFramePr>
        <p:xfrm>
          <a:off x="2487311" y="1462088"/>
          <a:ext cx="7501148" cy="481240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F195E3E-D86B-DAA2-4AC3-011B12274CB6}"/>
              </a:ext>
            </a:extLst>
          </p:cNvPr>
          <p:cNvSpPr>
            <a:spLocks noGrp="1"/>
          </p:cNvSpPr>
          <p:nvPr>
            <p:ph type="title"/>
          </p:nvPr>
        </p:nvSpPr>
        <p:spPr/>
        <p:txBody>
          <a:bodyPr/>
          <a:lstStyle/>
          <a:p>
            <a:r>
              <a:rPr lang="en-US" dirty="0"/>
              <a:t>How Are/Will Companies Use AI?</a:t>
            </a:r>
            <a:br>
              <a:rPr lang="en-US" dirty="0"/>
            </a:br>
            <a:r>
              <a:rPr lang="en-US" sz="2000" dirty="0"/>
              <a:t>Of those already using/planning to use AI</a:t>
            </a:r>
            <a:endParaRPr lang="en-US" dirty="0"/>
          </a:p>
        </p:txBody>
      </p:sp>
      <p:graphicFrame>
        <p:nvGraphicFramePr>
          <p:cNvPr id="6" name="Chart 5">
            <a:extLst>
              <a:ext uri="{FF2B5EF4-FFF2-40B4-BE49-F238E27FC236}">
                <a16:creationId xmlns:a16="http://schemas.microsoft.com/office/drawing/2014/main" id="{9D8F9F82-B7F3-BC07-868E-B2CE5B45B6A4}"/>
              </a:ext>
            </a:extLst>
          </p:cNvPr>
          <p:cNvGraphicFramePr>
            <a:graphicFrameLocks/>
          </p:cNvGraphicFramePr>
          <p:nvPr>
            <p:extLst>
              <p:ext uri="{D42A27DB-BD31-4B8C-83A1-F6EECF244321}">
                <p14:modId xmlns:p14="http://schemas.microsoft.com/office/powerpoint/2010/main" val="4238575445"/>
              </p:ext>
            </p:extLst>
          </p:nvPr>
        </p:nvGraphicFramePr>
        <p:xfrm>
          <a:off x="2828836" y="1471438"/>
          <a:ext cx="7501148" cy="481240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CAE02D4-8DC1-D7AE-AF47-1A8CFB9B878A}"/>
              </a:ext>
            </a:extLst>
          </p:cNvPr>
          <p:cNvSpPr txBox="1"/>
          <p:nvPr/>
        </p:nvSpPr>
        <p:spPr>
          <a:xfrm>
            <a:off x="2145786" y="3629389"/>
            <a:ext cx="972945" cy="584775"/>
          </a:xfrm>
          <a:prstGeom prst="rect">
            <a:avLst/>
          </a:prstGeom>
          <a:noFill/>
        </p:spPr>
        <p:txBody>
          <a:bodyPr wrap="square" rtlCol="0">
            <a:spAutoFit/>
          </a:bodyPr>
          <a:lstStyle/>
          <a:p>
            <a:r>
              <a:rPr lang="en-US" sz="1600" i="1" dirty="0">
                <a:solidFill>
                  <a:srgbClr val="4D4D4D"/>
                </a:solidFill>
              </a:rPr>
              <a:t>North Carolina</a:t>
            </a:r>
          </a:p>
        </p:txBody>
      </p:sp>
      <p:sp>
        <p:nvSpPr>
          <p:cNvPr id="9" name="TextBox 8">
            <a:extLst>
              <a:ext uri="{FF2B5EF4-FFF2-40B4-BE49-F238E27FC236}">
                <a16:creationId xmlns:a16="http://schemas.microsoft.com/office/drawing/2014/main" id="{32E06C52-1396-184B-A794-0C1755DB161A}"/>
              </a:ext>
            </a:extLst>
          </p:cNvPr>
          <p:cNvSpPr txBox="1"/>
          <p:nvPr/>
        </p:nvSpPr>
        <p:spPr>
          <a:xfrm>
            <a:off x="5213498" y="1569696"/>
            <a:ext cx="1889051" cy="369332"/>
          </a:xfrm>
          <a:prstGeom prst="rect">
            <a:avLst/>
          </a:prstGeom>
          <a:noFill/>
        </p:spPr>
        <p:txBody>
          <a:bodyPr wrap="square" rtlCol="0">
            <a:spAutoFit/>
          </a:bodyPr>
          <a:lstStyle/>
          <a:p>
            <a:pPr algn="ctr"/>
            <a:r>
              <a:rPr lang="en-US" b="1" dirty="0">
                <a:solidFill>
                  <a:srgbClr val="4D4D4D"/>
                </a:solidFill>
              </a:rPr>
              <a:t>United States</a:t>
            </a:r>
          </a:p>
        </p:txBody>
      </p:sp>
      <p:sp>
        <p:nvSpPr>
          <p:cNvPr id="2" name="TextBox 1">
            <a:extLst>
              <a:ext uri="{FF2B5EF4-FFF2-40B4-BE49-F238E27FC236}">
                <a16:creationId xmlns:a16="http://schemas.microsoft.com/office/drawing/2014/main" id="{AEA3B417-0284-7042-9A75-867E3253D34C}"/>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AI Supplement Survey, 2024</a:t>
            </a:r>
          </a:p>
        </p:txBody>
      </p:sp>
    </p:spTree>
    <p:extLst>
      <p:ext uri="{BB962C8B-B14F-4D97-AF65-F5344CB8AC3E}">
        <p14:creationId xmlns:p14="http://schemas.microsoft.com/office/powerpoint/2010/main" val="395249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FDBC6B-97A3-2CB3-56DF-B5F96C1D8178}"/>
              </a:ext>
            </a:extLst>
          </p:cNvPr>
          <p:cNvSpPr>
            <a:spLocks noGrp="1"/>
          </p:cNvSpPr>
          <p:nvPr>
            <p:ph type="title"/>
          </p:nvPr>
        </p:nvSpPr>
        <p:spPr>
          <a:xfrm>
            <a:off x="811306" y="813664"/>
            <a:ext cx="4092388" cy="1325563"/>
          </a:xfrm>
        </p:spPr>
        <p:txBody>
          <a:bodyPr>
            <a:normAutofit/>
          </a:bodyPr>
          <a:lstStyle/>
          <a:p>
            <a:r>
              <a:rPr lang="en-US" dirty="0"/>
              <a:t>What is Generative AI?</a:t>
            </a:r>
          </a:p>
        </p:txBody>
      </p:sp>
      <p:sp>
        <p:nvSpPr>
          <p:cNvPr id="5" name="Content Placeholder 4">
            <a:extLst>
              <a:ext uri="{FF2B5EF4-FFF2-40B4-BE49-F238E27FC236}">
                <a16:creationId xmlns:a16="http://schemas.microsoft.com/office/drawing/2014/main" id="{60F96EAC-8E04-8E75-BF45-8309300231EC}"/>
              </a:ext>
            </a:extLst>
          </p:cNvPr>
          <p:cNvSpPr>
            <a:spLocks noGrp="1"/>
          </p:cNvSpPr>
          <p:nvPr>
            <p:ph idx="1"/>
          </p:nvPr>
        </p:nvSpPr>
        <p:spPr>
          <a:xfrm>
            <a:off x="869894" y="2296444"/>
            <a:ext cx="4939645" cy="4351338"/>
          </a:xfrm>
        </p:spPr>
        <p:txBody>
          <a:bodyPr>
            <a:normAutofit/>
          </a:bodyPr>
          <a:lstStyle/>
          <a:p>
            <a:pPr marL="0" indent="0">
              <a:lnSpc>
                <a:spcPct val="114000"/>
              </a:lnSpc>
              <a:buNone/>
            </a:pPr>
            <a:r>
              <a:rPr lang="en-US" b="1" dirty="0">
                <a:solidFill>
                  <a:srgbClr val="000000"/>
                </a:solidFill>
                <a:effectLst/>
              </a:rPr>
              <a:t>More than ChatGPT</a:t>
            </a:r>
            <a:endParaRPr lang="en-US" b="0" dirty="0">
              <a:solidFill>
                <a:srgbClr val="000000"/>
              </a:solidFill>
              <a:effectLst/>
            </a:endParaRPr>
          </a:p>
          <a:p>
            <a:pPr marL="0" indent="0">
              <a:lnSpc>
                <a:spcPct val="114000"/>
              </a:lnSpc>
              <a:buNone/>
            </a:pPr>
            <a:r>
              <a:rPr lang="en-US" b="0" dirty="0">
                <a:solidFill>
                  <a:srgbClr val="000000"/>
                </a:solidFill>
                <a:effectLst/>
              </a:rPr>
              <a:t>A category of machine learning algorithms that can </a:t>
            </a:r>
            <a:r>
              <a:rPr lang="en-US" dirty="0">
                <a:solidFill>
                  <a:srgbClr val="000000"/>
                </a:solidFill>
                <a:effectLst/>
              </a:rPr>
              <a:t>produce original content </a:t>
            </a:r>
            <a:r>
              <a:rPr lang="en-US" b="0" dirty="0">
                <a:solidFill>
                  <a:srgbClr val="000000"/>
                </a:solidFill>
                <a:effectLst/>
              </a:rPr>
              <a:t>in response to prompts</a:t>
            </a:r>
          </a:p>
          <a:p>
            <a:pPr marL="0" indent="0">
              <a:lnSpc>
                <a:spcPct val="114000"/>
              </a:lnSpc>
              <a:buNone/>
            </a:pPr>
            <a:endParaRPr lang="en-US" sz="600" dirty="0">
              <a:solidFill>
                <a:srgbClr val="000000"/>
              </a:solidFill>
            </a:endParaRPr>
          </a:p>
          <a:p>
            <a:pPr marL="0" indent="0">
              <a:lnSpc>
                <a:spcPct val="114000"/>
              </a:lnSpc>
              <a:buNone/>
            </a:pPr>
            <a:r>
              <a:rPr lang="en-US" b="1" dirty="0">
                <a:solidFill>
                  <a:schemeClr val="accent1"/>
                </a:solidFill>
                <a:effectLst/>
              </a:rPr>
              <a:t>The first tool to help humans “think”.</a:t>
            </a:r>
          </a:p>
          <a:p>
            <a:pPr>
              <a:lnSpc>
                <a:spcPct val="114000"/>
              </a:lnSpc>
            </a:pPr>
            <a:endParaRPr lang="en-US" dirty="0"/>
          </a:p>
        </p:txBody>
      </p:sp>
      <p:sp>
        <p:nvSpPr>
          <p:cNvPr id="8" name="TextBox 7">
            <a:extLst>
              <a:ext uri="{FF2B5EF4-FFF2-40B4-BE49-F238E27FC236}">
                <a16:creationId xmlns:a16="http://schemas.microsoft.com/office/drawing/2014/main" id="{902FF877-CAA7-AC5F-60E6-540A87A29C6D}"/>
              </a:ext>
            </a:extLst>
          </p:cNvPr>
          <p:cNvSpPr txBox="1"/>
          <p:nvPr/>
        </p:nvSpPr>
        <p:spPr>
          <a:xfrm>
            <a:off x="10416619" y="537883"/>
            <a:ext cx="1021236" cy="6901889"/>
          </a:xfrm>
          <a:prstGeom prst="rect">
            <a:avLst/>
          </a:prstGeom>
          <a:noFill/>
        </p:spPr>
        <p:txBody>
          <a:bodyPr wrap="square" rtlCol="0">
            <a:spAutoFit/>
          </a:bodyPr>
          <a:lstStyle/>
          <a:p>
            <a:endParaRPr lang="en-US"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a:p>
            <a:endParaRPr lang="en-US" sz="1050" b="1" u="sng" dirty="0">
              <a:solidFill>
                <a:schemeClr val="tx1">
                  <a:lumMod val="50000"/>
                </a:schemeClr>
              </a:solidFill>
            </a:endParaRPr>
          </a:p>
          <a:p>
            <a:r>
              <a:rPr lang="en-US" b="1" u="sng" dirty="0">
                <a:solidFill>
                  <a:schemeClr val="tx1">
                    <a:lumMod val="50000"/>
                  </a:schemeClr>
                </a:solidFill>
              </a:rPr>
              <a:t>Voice</a:t>
            </a:r>
          </a:p>
          <a:p>
            <a:endParaRPr lang="en-US" b="1" u="sng" dirty="0">
              <a:solidFill>
                <a:schemeClr val="tx1">
                  <a:lumMod val="50000"/>
                </a:schemeClr>
              </a:solidFill>
            </a:endParaRPr>
          </a:p>
          <a:p>
            <a:endParaRPr lang="en-US" sz="1100" b="1" u="sng" dirty="0">
              <a:solidFill>
                <a:schemeClr val="tx1">
                  <a:lumMod val="50000"/>
                </a:schemeClr>
              </a:solidFill>
            </a:endParaRPr>
          </a:p>
          <a:p>
            <a:endParaRPr lang="en-US" b="1" u="sng" dirty="0">
              <a:solidFill>
                <a:schemeClr val="tx1">
                  <a:lumMod val="50000"/>
                </a:schemeClr>
              </a:solidFill>
            </a:endParaRPr>
          </a:p>
          <a:p>
            <a:r>
              <a:rPr lang="en-US" b="1" u="sng" dirty="0">
                <a:solidFill>
                  <a:schemeClr val="tx1">
                    <a:lumMod val="50000"/>
                  </a:schemeClr>
                </a:solidFill>
              </a:rPr>
              <a:t> </a:t>
            </a:r>
          </a:p>
          <a:p>
            <a:endParaRPr lang="en-US" b="1" u="sng" dirty="0">
              <a:solidFill>
                <a:schemeClr val="tx1">
                  <a:lumMod val="50000"/>
                </a:schemeClr>
              </a:solidFill>
            </a:endParaRPr>
          </a:p>
          <a:p>
            <a:endParaRPr lang="en-US" b="1" u="sng" dirty="0">
              <a:solidFill>
                <a:schemeClr val="tx1">
                  <a:lumMod val="50000"/>
                </a:schemeClr>
              </a:solidFill>
            </a:endParaRPr>
          </a:p>
          <a:p>
            <a:r>
              <a:rPr lang="en-US" b="1" u="sng" dirty="0">
                <a:solidFill>
                  <a:schemeClr val="tx1">
                    <a:lumMod val="50000"/>
                  </a:schemeClr>
                </a:solidFill>
              </a:rPr>
              <a:t>Speech</a:t>
            </a:r>
          </a:p>
          <a:p>
            <a:endParaRPr lang="en-US"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a:p>
            <a:r>
              <a:rPr lang="en-US" b="1" u="sng" dirty="0">
                <a:solidFill>
                  <a:schemeClr val="tx1">
                    <a:lumMod val="50000"/>
                  </a:schemeClr>
                </a:solidFill>
              </a:rPr>
              <a:t>Video</a:t>
            </a:r>
          </a:p>
          <a:p>
            <a:endParaRPr lang="en-US" b="1" u="sng" dirty="0">
              <a:solidFill>
                <a:schemeClr val="tx1">
                  <a:lumMod val="50000"/>
                </a:schemeClr>
              </a:solidFill>
            </a:endParaRPr>
          </a:p>
          <a:p>
            <a:endParaRPr lang="en-US" sz="1100"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a:p>
            <a:endParaRPr lang="en-US" b="1" u="sng" dirty="0">
              <a:solidFill>
                <a:schemeClr val="tx1">
                  <a:lumMod val="50000"/>
                </a:schemeClr>
              </a:solidFill>
            </a:endParaRPr>
          </a:p>
        </p:txBody>
      </p:sp>
      <p:pic>
        <p:nvPicPr>
          <p:cNvPr id="2" name="Picture 1">
            <a:extLst>
              <a:ext uri="{FF2B5EF4-FFF2-40B4-BE49-F238E27FC236}">
                <a16:creationId xmlns:a16="http://schemas.microsoft.com/office/drawing/2014/main" id="{CF429599-EAEB-874E-8535-1CBB3840617A}"/>
              </a:ext>
            </a:extLst>
          </p:cNvPr>
          <p:cNvPicPr>
            <a:picLocks noChangeAspect="1"/>
          </p:cNvPicPr>
          <p:nvPr/>
        </p:nvPicPr>
        <p:blipFill rotWithShape="1">
          <a:blip r:embed="rId3">
            <a:clrChange>
              <a:clrFrom>
                <a:srgbClr val="FAFAFA"/>
              </a:clrFrom>
              <a:clrTo>
                <a:srgbClr val="FAFAFA">
                  <a:alpha val="0"/>
                </a:srgbClr>
              </a:clrTo>
            </a:clrChange>
          </a:blip>
          <a:srcRect l="24238" t="5324" r="15164" b="1960"/>
          <a:stretch/>
        </p:blipFill>
        <p:spPr>
          <a:xfrm>
            <a:off x="7220933" y="0"/>
            <a:ext cx="3261674" cy="6320117"/>
          </a:xfrm>
          <a:prstGeom prst="rect">
            <a:avLst/>
          </a:prstGeom>
        </p:spPr>
      </p:pic>
      <p:sp>
        <p:nvSpPr>
          <p:cNvPr id="9" name="TextBox 8">
            <a:extLst>
              <a:ext uri="{FF2B5EF4-FFF2-40B4-BE49-F238E27FC236}">
                <a16:creationId xmlns:a16="http://schemas.microsoft.com/office/drawing/2014/main" id="{069CE51A-F0A4-78A2-AAD6-9C4F3079247C}"/>
              </a:ext>
            </a:extLst>
          </p:cNvPr>
          <p:cNvSpPr txBox="1"/>
          <p:nvPr/>
        </p:nvSpPr>
        <p:spPr>
          <a:xfrm>
            <a:off x="4930588" y="6647782"/>
            <a:ext cx="5714373" cy="276999"/>
          </a:xfrm>
          <a:prstGeom prst="rect">
            <a:avLst/>
          </a:prstGeom>
          <a:noFill/>
        </p:spPr>
        <p:txBody>
          <a:bodyPr wrap="square">
            <a:spAutoFit/>
          </a:bodyPr>
          <a:lstStyle/>
          <a:p>
            <a:r>
              <a:rPr lang="en-US" sz="1200" dirty="0">
                <a:solidFill>
                  <a:schemeClr val="bg1"/>
                </a:solidFill>
              </a:rPr>
              <a:t>https://aimresearch.co/product/generative-ai-tools-a-comprehensive-market-analysis/</a:t>
            </a:r>
          </a:p>
        </p:txBody>
      </p:sp>
      <p:sp>
        <p:nvSpPr>
          <p:cNvPr id="3" name="TextBox 2">
            <a:extLst>
              <a:ext uri="{FF2B5EF4-FFF2-40B4-BE49-F238E27FC236}">
                <a16:creationId xmlns:a16="http://schemas.microsoft.com/office/drawing/2014/main" id="{9E1B5231-38D8-F028-D379-BC1BFD673A1A}"/>
              </a:ext>
            </a:extLst>
          </p:cNvPr>
          <p:cNvSpPr txBox="1"/>
          <p:nvPr/>
        </p:nvSpPr>
        <p:spPr>
          <a:xfrm>
            <a:off x="6280004" y="537883"/>
            <a:ext cx="1021236" cy="6901889"/>
          </a:xfrm>
          <a:prstGeom prst="rect">
            <a:avLst/>
          </a:prstGeom>
          <a:noFill/>
        </p:spPr>
        <p:txBody>
          <a:bodyPr wrap="square" rtlCol="0">
            <a:spAutoFit/>
          </a:bodyPr>
          <a:lstStyle/>
          <a:p>
            <a:pPr algn="r"/>
            <a:r>
              <a:rPr lang="en-US" b="1" u="sng" dirty="0">
                <a:solidFill>
                  <a:schemeClr val="tx1">
                    <a:lumMod val="50000"/>
                  </a:schemeClr>
                </a:solidFill>
              </a:rPr>
              <a:t>Text</a:t>
            </a: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sz="1050"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sz="1100" b="1" u="sng" dirty="0">
              <a:solidFill>
                <a:schemeClr val="tx1">
                  <a:lumMod val="50000"/>
                </a:schemeClr>
              </a:solidFill>
            </a:endParaRPr>
          </a:p>
          <a:p>
            <a:pPr algn="r"/>
            <a:endParaRPr lang="en-US" b="1" u="sng" dirty="0">
              <a:solidFill>
                <a:schemeClr val="tx1">
                  <a:lumMod val="50000"/>
                </a:schemeClr>
              </a:solidFill>
            </a:endParaRPr>
          </a:p>
          <a:p>
            <a:pPr algn="r"/>
            <a:r>
              <a:rPr lang="en-US" b="1" u="sng" dirty="0">
                <a:solidFill>
                  <a:schemeClr val="tx1">
                    <a:lumMod val="50000"/>
                  </a:schemeClr>
                </a:solidFill>
              </a:rPr>
              <a:t>Image </a:t>
            </a: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r>
              <a:rPr lang="en-US" b="1" u="sng" dirty="0">
                <a:solidFill>
                  <a:schemeClr val="tx1">
                    <a:lumMod val="50000"/>
                  </a:schemeClr>
                </a:solidFill>
              </a:rPr>
              <a:t>Code</a:t>
            </a: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sz="1100" b="1" u="sng" dirty="0">
              <a:solidFill>
                <a:schemeClr val="tx1">
                  <a:lumMod val="50000"/>
                </a:schemeClr>
              </a:solidFill>
            </a:endParaRPr>
          </a:p>
          <a:p>
            <a:pPr algn="r"/>
            <a:r>
              <a:rPr lang="en-US" b="1" u="sng" dirty="0">
                <a:solidFill>
                  <a:schemeClr val="tx1">
                    <a:lumMod val="50000"/>
                  </a:schemeClr>
                </a:solidFill>
              </a:rPr>
              <a:t>Data</a:t>
            </a: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a:p>
            <a:pPr algn="r"/>
            <a:endParaRPr lang="en-US" b="1" u="sng" dirty="0">
              <a:solidFill>
                <a:schemeClr val="tx1">
                  <a:lumMod val="50000"/>
                </a:schemeClr>
              </a:solidFill>
            </a:endParaRPr>
          </a:p>
        </p:txBody>
      </p:sp>
    </p:spTree>
    <p:extLst>
      <p:ext uri="{BB962C8B-B14F-4D97-AF65-F5344CB8AC3E}">
        <p14:creationId xmlns:p14="http://schemas.microsoft.com/office/powerpoint/2010/main" val="3326189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D9F5441-8D31-DDFA-4B4E-55C36EB5E87B}"/>
              </a:ext>
            </a:extLst>
          </p:cNvPr>
          <p:cNvGraphicFramePr>
            <a:graphicFrameLocks/>
          </p:cNvGraphicFramePr>
          <p:nvPr>
            <p:extLst>
              <p:ext uri="{D42A27DB-BD31-4B8C-83A1-F6EECF244321}">
                <p14:modId xmlns:p14="http://schemas.microsoft.com/office/powerpoint/2010/main" val="2977186391"/>
              </p:ext>
            </p:extLst>
          </p:nvPr>
        </p:nvGraphicFramePr>
        <p:xfrm>
          <a:off x="138223" y="179055"/>
          <a:ext cx="9590568" cy="626427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F195E3E-D86B-DAA2-4AC3-011B12274CB6}"/>
              </a:ext>
            </a:extLst>
          </p:cNvPr>
          <p:cNvSpPr>
            <a:spLocks noGrp="1"/>
          </p:cNvSpPr>
          <p:nvPr>
            <p:ph type="title"/>
          </p:nvPr>
        </p:nvSpPr>
        <p:spPr>
          <a:xfrm>
            <a:off x="7432158" y="1446028"/>
            <a:ext cx="4621619" cy="2892056"/>
          </a:xfrm>
        </p:spPr>
        <p:txBody>
          <a:bodyPr>
            <a:normAutofit/>
          </a:bodyPr>
          <a:lstStyle/>
          <a:p>
            <a:pPr algn="r"/>
            <a:r>
              <a:rPr lang="en-US" dirty="0"/>
              <a:t>How will AI be applied?</a:t>
            </a:r>
            <a:br>
              <a:rPr lang="en-US" dirty="0"/>
            </a:br>
            <a:br>
              <a:rPr lang="en-US" sz="1100" dirty="0"/>
            </a:br>
            <a:r>
              <a:rPr lang="en-US" sz="2000" dirty="0"/>
              <a:t>of businesses</a:t>
            </a:r>
            <a:br>
              <a:rPr lang="en-US" sz="2000" dirty="0"/>
            </a:br>
            <a:r>
              <a:rPr lang="en-US" sz="2000" dirty="0"/>
              <a:t>planning to use AI </a:t>
            </a:r>
            <a:br>
              <a:rPr lang="en-US" sz="2000" dirty="0"/>
            </a:br>
            <a:r>
              <a:rPr lang="en-US" sz="2000" dirty="0"/>
              <a:t>in next 6 months</a:t>
            </a:r>
            <a:endParaRPr lang="en-US" dirty="0"/>
          </a:p>
        </p:txBody>
      </p:sp>
      <p:sp>
        <p:nvSpPr>
          <p:cNvPr id="3" name="TextBox 2">
            <a:extLst>
              <a:ext uri="{FF2B5EF4-FFF2-40B4-BE49-F238E27FC236}">
                <a16:creationId xmlns:a16="http://schemas.microsoft.com/office/drawing/2014/main" id="{AD561CE0-2B16-4A3C-5578-A241F98C8789}"/>
              </a:ext>
            </a:extLst>
          </p:cNvPr>
          <p:cNvSpPr txBox="1"/>
          <p:nvPr/>
        </p:nvSpPr>
        <p:spPr>
          <a:xfrm>
            <a:off x="8844516" y="13441"/>
            <a:ext cx="2128284" cy="338554"/>
          </a:xfrm>
          <a:prstGeom prst="rect">
            <a:avLst/>
          </a:prstGeom>
          <a:noFill/>
        </p:spPr>
        <p:txBody>
          <a:bodyPr wrap="square" rtlCol="0">
            <a:spAutoFit/>
          </a:bodyPr>
          <a:lstStyle/>
          <a:p>
            <a:r>
              <a:rPr lang="en-US" sz="1600" i="1" dirty="0">
                <a:solidFill>
                  <a:schemeClr val="tx2"/>
                </a:solidFill>
              </a:rPr>
              <a:t>North Carolina</a:t>
            </a:r>
          </a:p>
        </p:txBody>
      </p:sp>
      <p:sp>
        <p:nvSpPr>
          <p:cNvPr id="5" name="TextBox 4">
            <a:extLst>
              <a:ext uri="{FF2B5EF4-FFF2-40B4-BE49-F238E27FC236}">
                <a16:creationId xmlns:a16="http://schemas.microsoft.com/office/drawing/2014/main" id="{E29C21EF-4F19-40EA-6006-D0AB49615078}"/>
              </a:ext>
            </a:extLst>
          </p:cNvPr>
          <p:cNvSpPr txBox="1"/>
          <p:nvPr/>
        </p:nvSpPr>
        <p:spPr>
          <a:xfrm>
            <a:off x="10164726" y="3968752"/>
            <a:ext cx="1889051" cy="369332"/>
          </a:xfrm>
          <a:prstGeom prst="rect">
            <a:avLst/>
          </a:prstGeom>
          <a:noFill/>
        </p:spPr>
        <p:txBody>
          <a:bodyPr wrap="square" rtlCol="0">
            <a:spAutoFit/>
          </a:bodyPr>
          <a:lstStyle/>
          <a:p>
            <a:pPr algn="r"/>
            <a:r>
              <a:rPr lang="en-US" b="1" dirty="0">
                <a:solidFill>
                  <a:schemeClr val="tx2"/>
                </a:solidFill>
              </a:rPr>
              <a:t>United States</a:t>
            </a:r>
          </a:p>
        </p:txBody>
      </p:sp>
      <p:cxnSp>
        <p:nvCxnSpPr>
          <p:cNvPr id="11" name="Straight Connector 10">
            <a:extLst>
              <a:ext uri="{FF2B5EF4-FFF2-40B4-BE49-F238E27FC236}">
                <a16:creationId xmlns:a16="http://schemas.microsoft.com/office/drawing/2014/main" id="{0134297C-6DD0-711C-AA74-67E791B8FC7D}"/>
              </a:ext>
            </a:extLst>
          </p:cNvPr>
          <p:cNvCxnSpPr>
            <a:cxnSpLocks/>
          </p:cNvCxnSpPr>
          <p:nvPr/>
        </p:nvCxnSpPr>
        <p:spPr>
          <a:xfrm flipH="1">
            <a:off x="9260958" y="351995"/>
            <a:ext cx="350875" cy="1158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743F957-BFD4-E3A4-7B99-A823D398A42D}"/>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AI Supplement Survey, 2024</a:t>
            </a:r>
          </a:p>
        </p:txBody>
      </p:sp>
    </p:spTree>
    <p:extLst>
      <p:ext uri="{BB962C8B-B14F-4D97-AF65-F5344CB8AC3E}">
        <p14:creationId xmlns:p14="http://schemas.microsoft.com/office/powerpoint/2010/main" val="617776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839F81-DDB5-8C37-44BC-00F428AB6C38}"/>
              </a:ext>
            </a:extLst>
          </p:cNvPr>
          <p:cNvSpPr>
            <a:spLocks noGrp="1"/>
          </p:cNvSpPr>
          <p:nvPr>
            <p:ph type="title"/>
          </p:nvPr>
        </p:nvSpPr>
        <p:spPr>
          <a:xfrm>
            <a:off x="974725" y="306648"/>
            <a:ext cx="10536865" cy="1325563"/>
          </a:xfrm>
        </p:spPr>
        <p:txBody>
          <a:bodyPr>
            <a:normAutofit/>
          </a:bodyPr>
          <a:lstStyle/>
          <a:p>
            <a:r>
              <a:rPr lang="en-US" dirty="0"/>
              <a:t>Some See Growth, Some See Declines</a:t>
            </a:r>
            <a:br>
              <a:rPr lang="en-US" dirty="0"/>
            </a:br>
            <a:r>
              <a:rPr lang="en-US" sz="2700" dirty="0"/>
              <a:t>employers expecting change due to AI in the next 6 months</a:t>
            </a:r>
            <a:endParaRPr lang="en-US" b="0" dirty="0"/>
          </a:p>
        </p:txBody>
      </p:sp>
      <p:graphicFrame>
        <p:nvGraphicFramePr>
          <p:cNvPr id="6" name="Content Placeholder 5">
            <a:extLst>
              <a:ext uri="{FF2B5EF4-FFF2-40B4-BE49-F238E27FC236}">
                <a16:creationId xmlns:a16="http://schemas.microsoft.com/office/drawing/2014/main" id="{5E511E43-7D2E-3A1F-0B6F-59DB59200D96}"/>
              </a:ext>
            </a:extLst>
          </p:cNvPr>
          <p:cNvGraphicFramePr>
            <a:graphicFrameLocks noGrp="1"/>
          </p:cNvGraphicFramePr>
          <p:nvPr>
            <p:ph idx="1"/>
            <p:extLst>
              <p:ext uri="{D42A27DB-BD31-4B8C-83A1-F6EECF244321}">
                <p14:modId xmlns:p14="http://schemas.microsoft.com/office/powerpoint/2010/main" val="799037206"/>
              </p:ext>
            </p:extLst>
          </p:nvPr>
        </p:nvGraphicFramePr>
        <p:xfrm>
          <a:off x="1251171" y="1318434"/>
          <a:ext cx="9530242" cy="512489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15EB365-9FC4-4A49-B868-2B69198601AD}"/>
              </a:ext>
            </a:extLst>
          </p:cNvPr>
          <p:cNvSpPr txBox="1"/>
          <p:nvPr/>
        </p:nvSpPr>
        <p:spPr>
          <a:xfrm>
            <a:off x="1251171" y="3588492"/>
            <a:ext cx="972945" cy="584775"/>
          </a:xfrm>
          <a:prstGeom prst="rect">
            <a:avLst/>
          </a:prstGeom>
          <a:noFill/>
        </p:spPr>
        <p:txBody>
          <a:bodyPr wrap="square" rtlCol="0">
            <a:spAutoFit/>
          </a:bodyPr>
          <a:lstStyle/>
          <a:p>
            <a:r>
              <a:rPr lang="en-US" sz="1600" i="1" dirty="0">
                <a:solidFill>
                  <a:srgbClr val="4D4D4D"/>
                </a:solidFill>
              </a:rPr>
              <a:t>North Carolina</a:t>
            </a:r>
          </a:p>
        </p:txBody>
      </p:sp>
      <p:sp>
        <p:nvSpPr>
          <p:cNvPr id="8" name="TextBox 7">
            <a:extLst>
              <a:ext uri="{FF2B5EF4-FFF2-40B4-BE49-F238E27FC236}">
                <a16:creationId xmlns:a16="http://schemas.microsoft.com/office/drawing/2014/main" id="{9E4C3B74-FD00-72FD-9526-39819B707A65}"/>
              </a:ext>
            </a:extLst>
          </p:cNvPr>
          <p:cNvSpPr txBox="1"/>
          <p:nvPr/>
        </p:nvSpPr>
        <p:spPr>
          <a:xfrm>
            <a:off x="5151474" y="1537798"/>
            <a:ext cx="1889051" cy="369332"/>
          </a:xfrm>
          <a:prstGeom prst="rect">
            <a:avLst/>
          </a:prstGeom>
          <a:noFill/>
        </p:spPr>
        <p:txBody>
          <a:bodyPr wrap="square" rtlCol="0">
            <a:spAutoFit/>
          </a:bodyPr>
          <a:lstStyle/>
          <a:p>
            <a:pPr algn="ctr"/>
            <a:r>
              <a:rPr lang="en-US" b="1" dirty="0">
                <a:solidFill>
                  <a:srgbClr val="4D4D4D"/>
                </a:solidFill>
              </a:rPr>
              <a:t>United States</a:t>
            </a:r>
          </a:p>
        </p:txBody>
      </p:sp>
      <p:sp>
        <p:nvSpPr>
          <p:cNvPr id="9" name="TextBox 8">
            <a:extLst>
              <a:ext uri="{FF2B5EF4-FFF2-40B4-BE49-F238E27FC236}">
                <a16:creationId xmlns:a16="http://schemas.microsoft.com/office/drawing/2014/main" id="{F1FA2389-868E-19CD-ED09-E1324D73DEC4}"/>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U.S. Census Bureau, Business Trends and Outlook Survey (BTOS), AI Supplement Survey, 2024</a:t>
            </a:r>
          </a:p>
        </p:txBody>
      </p:sp>
    </p:spTree>
    <p:extLst>
      <p:ext uri="{BB962C8B-B14F-4D97-AF65-F5344CB8AC3E}">
        <p14:creationId xmlns:p14="http://schemas.microsoft.com/office/powerpoint/2010/main" val="968865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839F81-DDB5-8C37-44BC-00F428AB6C38}"/>
              </a:ext>
            </a:extLst>
          </p:cNvPr>
          <p:cNvSpPr>
            <a:spLocks noGrp="1"/>
          </p:cNvSpPr>
          <p:nvPr>
            <p:ph type="title"/>
          </p:nvPr>
        </p:nvSpPr>
        <p:spPr>
          <a:xfrm>
            <a:off x="974835" y="157789"/>
            <a:ext cx="10515600" cy="1325563"/>
          </a:xfrm>
        </p:spPr>
        <p:txBody>
          <a:bodyPr>
            <a:normAutofit fontScale="90000"/>
          </a:bodyPr>
          <a:lstStyle/>
          <a:p>
            <a:r>
              <a:rPr lang="en-US" dirty="0"/>
              <a:t>North Carolina </a:t>
            </a:r>
            <a:r>
              <a:rPr lang="en-US" u="sng" dirty="0"/>
              <a:t>AI &amp; Automation</a:t>
            </a:r>
            <a:r>
              <a:rPr lang="en-US" dirty="0"/>
              <a:t> Research</a:t>
            </a:r>
            <a:br>
              <a:rPr lang="en-US" dirty="0"/>
            </a:br>
            <a:r>
              <a:rPr lang="en-US" sz="2700" dirty="0"/>
              <a:t>NC Employer Needs Survey </a:t>
            </a:r>
            <a:r>
              <a:rPr lang="en-US" sz="2200" b="0" dirty="0"/>
              <a:t>(conducted Jan 2024-Feb 2024)</a:t>
            </a:r>
            <a:endParaRPr lang="en-US" b="0" dirty="0"/>
          </a:p>
        </p:txBody>
      </p:sp>
      <p:sp>
        <p:nvSpPr>
          <p:cNvPr id="5" name="Content Placeholder 4">
            <a:extLst>
              <a:ext uri="{FF2B5EF4-FFF2-40B4-BE49-F238E27FC236}">
                <a16:creationId xmlns:a16="http://schemas.microsoft.com/office/drawing/2014/main" id="{8E6BE00D-6B01-6C17-8008-B5229FBF1730}"/>
              </a:ext>
            </a:extLst>
          </p:cNvPr>
          <p:cNvSpPr>
            <a:spLocks noGrp="1"/>
          </p:cNvSpPr>
          <p:nvPr>
            <p:ph idx="1"/>
          </p:nvPr>
        </p:nvSpPr>
        <p:spPr>
          <a:xfrm>
            <a:off x="105440" y="1483352"/>
            <a:ext cx="11856188" cy="5071730"/>
          </a:xfrm>
        </p:spPr>
        <p:txBody>
          <a:bodyPr>
            <a:normAutofit fontScale="92500" lnSpcReduction="10000"/>
          </a:bodyPr>
          <a:lstStyle/>
          <a:p>
            <a:pPr lvl="1">
              <a:lnSpc>
                <a:spcPct val="124000"/>
              </a:lnSpc>
            </a:pPr>
            <a:r>
              <a:rPr lang="en-US" dirty="0"/>
              <a:t>Of all employers </a:t>
            </a:r>
            <a:r>
              <a:rPr lang="en-US" b="1" dirty="0"/>
              <a:t>21% expect to increase use</a:t>
            </a:r>
            <a:r>
              <a:rPr lang="en-US" dirty="0"/>
              <a:t> of AI/Automation in next year</a:t>
            </a:r>
          </a:p>
          <a:p>
            <a:pPr lvl="2">
              <a:lnSpc>
                <a:spcPct val="124000"/>
              </a:lnSpc>
            </a:pPr>
            <a:r>
              <a:rPr lang="en-US" b="1" dirty="0"/>
              <a:t>37% of employers experiencing hiring difficulties</a:t>
            </a:r>
          </a:p>
          <a:p>
            <a:pPr lvl="1">
              <a:lnSpc>
                <a:spcPct val="124000"/>
              </a:lnSpc>
            </a:pPr>
            <a:endParaRPr lang="en-US" dirty="0"/>
          </a:p>
          <a:p>
            <a:pPr lvl="1">
              <a:lnSpc>
                <a:spcPct val="124000"/>
              </a:lnSpc>
            </a:pPr>
            <a:r>
              <a:rPr lang="en-US" dirty="0"/>
              <a:t>Roughly</a:t>
            </a:r>
            <a:r>
              <a:rPr lang="en-US" b="1" dirty="0"/>
              <a:t> </a:t>
            </a:r>
            <a:r>
              <a:rPr lang="en-US" u="sng" dirty="0"/>
              <a:t>half</a:t>
            </a:r>
            <a:r>
              <a:rPr lang="en-US" b="1" dirty="0"/>
              <a:t> </a:t>
            </a:r>
            <a:r>
              <a:rPr lang="en-US" dirty="0"/>
              <a:t>expect AI/Automation to increase demand for </a:t>
            </a:r>
            <a:r>
              <a:rPr lang="en-US" b="1" dirty="0"/>
              <a:t>Administrative/Clerical</a:t>
            </a:r>
            <a:r>
              <a:rPr lang="en-US" dirty="0"/>
              <a:t> &amp; </a:t>
            </a:r>
            <a:r>
              <a:rPr lang="en-US" b="1" dirty="0"/>
              <a:t>Production/Operations </a:t>
            </a:r>
            <a:r>
              <a:rPr lang="en-US" dirty="0"/>
              <a:t>workers over next 2  years</a:t>
            </a:r>
          </a:p>
          <a:p>
            <a:pPr lvl="2">
              <a:lnSpc>
                <a:spcPct val="124000"/>
              </a:lnSpc>
            </a:pPr>
            <a:r>
              <a:rPr lang="en-US" dirty="0"/>
              <a:t>Only </a:t>
            </a:r>
            <a:r>
              <a:rPr lang="en-US" u="sng" dirty="0"/>
              <a:t>one-third</a:t>
            </a:r>
            <a:r>
              <a:rPr lang="en-US" dirty="0"/>
              <a:t> expect increase in </a:t>
            </a:r>
            <a:r>
              <a:rPr lang="en-US" b="1" dirty="0"/>
              <a:t>Professional/Creative/Technical </a:t>
            </a:r>
            <a:r>
              <a:rPr lang="en-US" dirty="0"/>
              <a:t>or </a:t>
            </a:r>
            <a:r>
              <a:rPr lang="en-US" b="1" dirty="0"/>
              <a:t>Sales/Customer Assistance </a:t>
            </a:r>
            <a:r>
              <a:rPr lang="en-US" dirty="0"/>
              <a:t>staff</a:t>
            </a:r>
          </a:p>
          <a:p>
            <a:pPr lvl="1">
              <a:lnSpc>
                <a:spcPct val="124000"/>
              </a:lnSpc>
            </a:pPr>
            <a:endParaRPr lang="en-US" dirty="0"/>
          </a:p>
          <a:p>
            <a:pPr lvl="1">
              <a:lnSpc>
                <a:spcPct val="124000"/>
              </a:lnSpc>
            </a:pPr>
            <a:r>
              <a:rPr lang="en-US" b="1" dirty="0"/>
              <a:t>80%+ </a:t>
            </a:r>
            <a:r>
              <a:rPr lang="en-US" dirty="0"/>
              <a:t>expect </a:t>
            </a:r>
            <a:r>
              <a:rPr lang="en-US" b="1" dirty="0"/>
              <a:t>Communications</a:t>
            </a:r>
            <a:r>
              <a:rPr lang="en-US" dirty="0"/>
              <a:t> &amp; </a:t>
            </a:r>
            <a:r>
              <a:rPr lang="en-US" b="1" dirty="0"/>
              <a:t>Problem-Solving</a:t>
            </a:r>
            <a:r>
              <a:rPr lang="en-US" dirty="0"/>
              <a:t> skills to be </a:t>
            </a:r>
            <a:r>
              <a:rPr lang="en-US" u="sng" dirty="0"/>
              <a:t>Very</a:t>
            </a:r>
            <a:r>
              <a:rPr lang="en-US" dirty="0"/>
              <a:t> or </a:t>
            </a:r>
            <a:r>
              <a:rPr lang="en-US" u="sng" dirty="0"/>
              <a:t>Extremely Important</a:t>
            </a:r>
            <a:r>
              <a:rPr lang="en-US" dirty="0"/>
              <a:t> due to AI/Automation over next 2 years</a:t>
            </a:r>
          </a:p>
          <a:p>
            <a:pPr lvl="2">
              <a:lnSpc>
                <a:spcPct val="124000"/>
              </a:lnSpc>
            </a:pPr>
            <a:r>
              <a:rPr lang="en-US" b="1" dirty="0"/>
              <a:t>40%+</a:t>
            </a:r>
            <a:r>
              <a:rPr lang="en-US" dirty="0"/>
              <a:t> expect </a:t>
            </a:r>
            <a:r>
              <a:rPr lang="en-US" b="1" dirty="0"/>
              <a:t>Data Analysis/Interpretation </a:t>
            </a:r>
            <a:r>
              <a:rPr lang="en-US" dirty="0"/>
              <a:t>&amp;</a:t>
            </a:r>
            <a:r>
              <a:rPr lang="en-US" b="1" dirty="0"/>
              <a:t> Technical Operational/Programming </a:t>
            </a:r>
            <a:r>
              <a:rPr lang="en-US" dirty="0"/>
              <a:t>skills to be of </a:t>
            </a:r>
            <a:r>
              <a:rPr lang="en-US" u="sng" dirty="0"/>
              <a:t>low</a:t>
            </a:r>
            <a:r>
              <a:rPr lang="en-US" dirty="0"/>
              <a:t> or </a:t>
            </a:r>
            <a:r>
              <a:rPr lang="en-US" u="sng" dirty="0"/>
              <a:t>no importance</a:t>
            </a:r>
            <a:r>
              <a:rPr lang="en-US" dirty="0"/>
              <a:t> due to AI/Automation</a:t>
            </a:r>
          </a:p>
        </p:txBody>
      </p:sp>
      <p:sp>
        <p:nvSpPr>
          <p:cNvPr id="2" name="TextBox 1">
            <a:extLst>
              <a:ext uri="{FF2B5EF4-FFF2-40B4-BE49-F238E27FC236}">
                <a16:creationId xmlns:a16="http://schemas.microsoft.com/office/drawing/2014/main" id="{85EA560D-F501-BC16-0ED5-79CD7EB354C9}"/>
              </a:ext>
            </a:extLst>
          </p:cNvPr>
          <p:cNvSpPr txBox="1"/>
          <p:nvPr/>
        </p:nvSpPr>
        <p:spPr>
          <a:xfrm>
            <a:off x="182220" y="6624330"/>
            <a:ext cx="8643444" cy="307777"/>
          </a:xfrm>
          <a:prstGeom prst="rect">
            <a:avLst/>
          </a:prstGeom>
          <a:noFill/>
        </p:spPr>
        <p:txBody>
          <a:bodyPr wrap="square">
            <a:spAutoFit/>
          </a:bodyPr>
          <a:lstStyle/>
          <a:p>
            <a:r>
              <a:rPr lang="en-US" sz="1400" dirty="0">
                <a:solidFill>
                  <a:schemeClr val="bg1"/>
                </a:solidFill>
              </a:rPr>
              <a:t>Source: NC Department of Commerce Employer Needs Survey, 2024</a:t>
            </a:r>
          </a:p>
        </p:txBody>
      </p:sp>
    </p:spTree>
    <p:extLst>
      <p:ext uri="{BB962C8B-B14F-4D97-AF65-F5344CB8AC3E}">
        <p14:creationId xmlns:p14="http://schemas.microsoft.com/office/powerpoint/2010/main" val="238702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6E625A-42EF-3E33-C579-AFE10055B32D}"/>
              </a:ext>
            </a:extLst>
          </p:cNvPr>
          <p:cNvSpPr>
            <a:spLocks noGrp="1"/>
          </p:cNvSpPr>
          <p:nvPr>
            <p:ph type="title"/>
          </p:nvPr>
        </p:nvSpPr>
        <p:spPr/>
        <p:txBody>
          <a:bodyPr/>
          <a:lstStyle/>
          <a:p>
            <a:r>
              <a:rPr lang="en-US" dirty="0"/>
              <a:t>Not Much to Learn from Job Postings</a:t>
            </a:r>
          </a:p>
        </p:txBody>
      </p:sp>
      <p:sp>
        <p:nvSpPr>
          <p:cNvPr id="5" name="Content Placeholder 4">
            <a:extLst>
              <a:ext uri="{FF2B5EF4-FFF2-40B4-BE49-F238E27FC236}">
                <a16:creationId xmlns:a16="http://schemas.microsoft.com/office/drawing/2014/main" id="{5616E499-5B46-B977-97CA-AB8A8CAA0370}"/>
              </a:ext>
            </a:extLst>
          </p:cNvPr>
          <p:cNvSpPr>
            <a:spLocks noGrp="1"/>
          </p:cNvSpPr>
          <p:nvPr>
            <p:ph idx="1"/>
          </p:nvPr>
        </p:nvSpPr>
        <p:spPr/>
        <p:txBody>
          <a:bodyPr/>
          <a:lstStyle/>
          <a:p>
            <a:pPr>
              <a:lnSpc>
                <a:spcPct val="114000"/>
              </a:lnSpc>
            </a:pPr>
            <a:r>
              <a:rPr lang="en-US" dirty="0"/>
              <a:t>Very few job postings in NC for AI-related skills</a:t>
            </a:r>
          </a:p>
          <a:p>
            <a:pPr>
              <a:lnSpc>
                <a:spcPct val="114000"/>
              </a:lnSpc>
            </a:pPr>
            <a:endParaRPr lang="en-US" dirty="0"/>
          </a:p>
          <a:p>
            <a:pPr>
              <a:lnSpc>
                <a:spcPct val="114000"/>
              </a:lnSpc>
            </a:pPr>
            <a:r>
              <a:rPr lang="en-US" dirty="0"/>
              <a:t>Among high AI-exposed occupations </a:t>
            </a:r>
            <a:r>
              <a:rPr lang="en-US" sz="1600" dirty="0"/>
              <a:t>(</a:t>
            </a:r>
            <a:r>
              <a:rPr lang="en-US" sz="1600" dirty="0" err="1"/>
              <a:t>Felten</a:t>
            </a:r>
            <a:r>
              <a:rPr lang="en-US" sz="1600" dirty="0"/>
              <a:t>) , </a:t>
            </a:r>
            <a:r>
              <a:rPr lang="en-US" dirty="0"/>
              <a:t>no discernable relationship (yet) between</a:t>
            </a:r>
          </a:p>
          <a:p>
            <a:pPr lvl="1">
              <a:lnSpc>
                <a:spcPct val="114000"/>
              </a:lnSpc>
            </a:pPr>
            <a:r>
              <a:rPr lang="en-US" dirty="0"/>
              <a:t>Changes in job postings &amp; </a:t>
            </a:r>
          </a:p>
          <a:p>
            <a:pPr lvl="1">
              <a:lnSpc>
                <a:spcPct val="114000"/>
              </a:lnSpc>
            </a:pPr>
            <a:r>
              <a:rPr lang="en-US" dirty="0"/>
              <a:t>Changes in short-term projected employment</a:t>
            </a:r>
          </a:p>
        </p:txBody>
      </p:sp>
    </p:spTree>
    <p:extLst>
      <p:ext uri="{BB962C8B-B14F-4D97-AF65-F5344CB8AC3E}">
        <p14:creationId xmlns:p14="http://schemas.microsoft.com/office/powerpoint/2010/main" val="296259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F71677-EED4-A3B7-0FB9-57B2D7D0DBEB}"/>
              </a:ext>
            </a:extLst>
          </p:cNvPr>
          <p:cNvSpPr>
            <a:spLocks noGrp="1"/>
          </p:cNvSpPr>
          <p:nvPr>
            <p:ph type="title"/>
          </p:nvPr>
        </p:nvSpPr>
        <p:spPr/>
        <p:txBody>
          <a:bodyPr/>
          <a:lstStyle/>
          <a:p>
            <a:r>
              <a:rPr lang="en-US" dirty="0"/>
              <a:t>Final Thoughts...</a:t>
            </a:r>
          </a:p>
        </p:txBody>
      </p:sp>
      <p:sp>
        <p:nvSpPr>
          <p:cNvPr id="5" name="Content Placeholder 4">
            <a:extLst>
              <a:ext uri="{FF2B5EF4-FFF2-40B4-BE49-F238E27FC236}">
                <a16:creationId xmlns:a16="http://schemas.microsoft.com/office/drawing/2014/main" id="{5AEF60B3-118C-DD41-7749-6E5E4FEF3CAB}"/>
              </a:ext>
            </a:extLst>
          </p:cNvPr>
          <p:cNvSpPr>
            <a:spLocks noGrp="1"/>
          </p:cNvSpPr>
          <p:nvPr>
            <p:ph idx="1"/>
          </p:nvPr>
        </p:nvSpPr>
        <p:spPr>
          <a:xfrm>
            <a:off x="974835" y="1166650"/>
            <a:ext cx="10615447" cy="5223640"/>
          </a:xfrm>
        </p:spPr>
        <p:txBody>
          <a:bodyPr>
            <a:normAutofit fontScale="92500" lnSpcReduction="10000"/>
          </a:bodyPr>
          <a:lstStyle/>
          <a:p>
            <a:pPr>
              <a:lnSpc>
                <a:spcPct val="124000"/>
              </a:lnSpc>
            </a:pPr>
            <a:r>
              <a:rPr lang="en-US" dirty="0"/>
              <a:t>AI use is still small</a:t>
            </a:r>
          </a:p>
          <a:p>
            <a:pPr>
              <a:lnSpc>
                <a:spcPct val="124000"/>
              </a:lnSpc>
            </a:pPr>
            <a:r>
              <a:rPr lang="en-US" dirty="0"/>
              <a:t>Firms over-estimated future use</a:t>
            </a:r>
          </a:p>
          <a:p>
            <a:pPr>
              <a:lnSpc>
                <a:spcPct val="124000"/>
              </a:lnSpc>
            </a:pPr>
            <a:r>
              <a:rPr lang="en-US" dirty="0"/>
              <a:t>Companies of all types continue to project increased usage</a:t>
            </a:r>
          </a:p>
          <a:p>
            <a:pPr lvl="1">
              <a:lnSpc>
                <a:spcPct val="124000"/>
              </a:lnSpc>
            </a:pPr>
            <a:r>
              <a:rPr lang="en-US" dirty="0"/>
              <a:t>Although most are projecting limited use</a:t>
            </a:r>
          </a:p>
          <a:p>
            <a:pPr lvl="1">
              <a:lnSpc>
                <a:spcPct val="124000"/>
              </a:lnSpc>
            </a:pPr>
            <a:r>
              <a:rPr lang="en-US" dirty="0"/>
              <a:t>Strong projected use in Information &amp; Pro/Tech sectors</a:t>
            </a:r>
          </a:p>
          <a:p>
            <a:pPr lvl="1">
              <a:lnSpc>
                <a:spcPct val="124000"/>
              </a:lnSpc>
            </a:pPr>
            <a:r>
              <a:rPr lang="en-US" dirty="0"/>
              <a:t>Similar numbers project growth vs decline in employment</a:t>
            </a:r>
          </a:p>
          <a:p>
            <a:pPr>
              <a:lnSpc>
                <a:spcPct val="124000"/>
              </a:lnSpc>
            </a:pPr>
            <a:r>
              <a:rPr lang="en-US" dirty="0"/>
              <a:t>Overall companies appear optimistic in what AI can do</a:t>
            </a:r>
          </a:p>
          <a:p>
            <a:pPr lvl="1">
              <a:lnSpc>
                <a:spcPct val="124000"/>
              </a:lnSpc>
            </a:pPr>
            <a:r>
              <a:rPr lang="en-US" dirty="0"/>
              <a:t>In company growth &amp; tasks/skills it can replace</a:t>
            </a:r>
          </a:p>
          <a:p>
            <a:pPr>
              <a:lnSpc>
                <a:spcPct val="124000"/>
              </a:lnSpc>
            </a:pPr>
            <a:r>
              <a:rPr lang="en-US" dirty="0"/>
              <a:t>Impacts still uncertain – worth monitoring</a:t>
            </a:r>
          </a:p>
          <a:p>
            <a:pPr lvl="1">
              <a:lnSpc>
                <a:spcPct val="124000"/>
              </a:lnSpc>
            </a:pPr>
            <a:r>
              <a:rPr lang="en-US" dirty="0"/>
              <a:t>Census BTOS ends in July – no further AI supplement planned</a:t>
            </a:r>
          </a:p>
          <a:p>
            <a:pPr>
              <a:lnSpc>
                <a:spcPct val="124000"/>
              </a:lnSpc>
            </a:pPr>
            <a:endParaRPr lang="en-US" dirty="0"/>
          </a:p>
        </p:txBody>
      </p:sp>
    </p:spTree>
    <p:extLst>
      <p:ext uri="{BB962C8B-B14F-4D97-AF65-F5344CB8AC3E}">
        <p14:creationId xmlns:p14="http://schemas.microsoft.com/office/powerpoint/2010/main" val="20466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5" end="5"/>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6" end="6"/>
                                            </p:txEl>
                                          </p:spTgt>
                                        </p:tgtEl>
                                        <p:attrNameLst>
                                          <p:attrName>ppt_c</p:attrName>
                                        </p:attrNameLst>
                                      </p:cBhvr>
                                      <p:to>
                                        <a:schemeClr val="bg2"/>
                                      </p:to>
                                    </p:animClr>
                                  </p:sub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7" end="7"/>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8" end="8"/>
                                            </p:txEl>
                                          </p:spTgt>
                                        </p:tgtEl>
                                        <p:attrNameLst>
                                          <p:attrName>ppt_c</p:attrName>
                                        </p:attrNameLst>
                                      </p:cBhvr>
                                      <p:to>
                                        <a:schemeClr val="bg2"/>
                                      </p:to>
                                    </p:animClr>
                                  </p:subTnLst>
                                </p:cTn>
                              </p:par>
                              <p:par>
                                <p:cTn id="35" presetID="1" presetClass="entr" presetSubtype="0"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9A49-4259-4FB2-1876-282CFF30D458}"/>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27445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808DD-1EAD-F440-2540-D20CAC2F6964}"/>
              </a:ext>
            </a:extLst>
          </p:cNvPr>
          <p:cNvSpPr>
            <a:spLocks noGrp="1"/>
          </p:cNvSpPr>
          <p:nvPr>
            <p:ph type="title"/>
          </p:nvPr>
        </p:nvSpPr>
        <p:spPr>
          <a:xfrm>
            <a:off x="974835" y="136526"/>
            <a:ext cx="10515600" cy="955428"/>
          </a:xfrm>
        </p:spPr>
        <p:txBody>
          <a:bodyPr/>
          <a:lstStyle/>
          <a:p>
            <a:r>
              <a:rPr lang="en-US" dirty="0"/>
              <a:t>Automation vs AI</a:t>
            </a:r>
          </a:p>
        </p:txBody>
      </p:sp>
      <p:sp>
        <p:nvSpPr>
          <p:cNvPr id="5" name="Content Placeholder 4">
            <a:extLst>
              <a:ext uri="{FF2B5EF4-FFF2-40B4-BE49-F238E27FC236}">
                <a16:creationId xmlns:a16="http://schemas.microsoft.com/office/drawing/2014/main" id="{9BF8BE14-227F-AD16-05CA-34D925B63D26}"/>
              </a:ext>
            </a:extLst>
          </p:cNvPr>
          <p:cNvSpPr>
            <a:spLocks noGrp="1"/>
          </p:cNvSpPr>
          <p:nvPr>
            <p:ph idx="1"/>
          </p:nvPr>
        </p:nvSpPr>
        <p:spPr>
          <a:xfrm>
            <a:off x="645710" y="1091954"/>
            <a:ext cx="10844725" cy="5415379"/>
          </a:xfrm>
        </p:spPr>
        <p:txBody>
          <a:bodyPr>
            <a:normAutofit fontScale="92500" lnSpcReduction="10000"/>
          </a:bodyPr>
          <a:lstStyle/>
          <a:p>
            <a:pPr marL="0" indent="0">
              <a:buNone/>
            </a:pPr>
            <a:r>
              <a:rPr lang="en-US" b="1" u="sng" dirty="0"/>
              <a:t>Automation</a:t>
            </a:r>
            <a:r>
              <a:rPr lang="en-US" dirty="0"/>
              <a:t> - the mechanization of repetitive tasks</a:t>
            </a:r>
          </a:p>
          <a:p>
            <a:pPr lvl="1"/>
            <a:r>
              <a:rPr lang="en-US" dirty="0"/>
              <a:t>Fairly predictable impacts </a:t>
            </a:r>
            <a:r>
              <a:rPr lang="en-US" sz="1900" dirty="0"/>
              <a:t>– seen this before</a:t>
            </a:r>
            <a:endParaRPr lang="en-US" dirty="0"/>
          </a:p>
          <a:p>
            <a:pPr lvl="1"/>
            <a:r>
              <a:rPr lang="en-US" dirty="0"/>
              <a:t>Slow to implement </a:t>
            </a:r>
            <a:r>
              <a:rPr lang="en-US" sz="1900" dirty="0"/>
              <a:t>- expensive to transition</a:t>
            </a:r>
            <a:endParaRPr lang="en-US" dirty="0"/>
          </a:p>
          <a:p>
            <a:pPr lvl="1"/>
            <a:r>
              <a:rPr lang="en-US" dirty="0"/>
              <a:t>Heavily impacting blue-collar industries </a:t>
            </a:r>
          </a:p>
          <a:p>
            <a:pPr lvl="2"/>
            <a:r>
              <a:rPr lang="en-US" sz="1800" dirty="0"/>
              <a:t>Manufacturing, Transportation / Warehousing, Ag, Mining</a:t>
            </a:r>
            <a:endParaRPr lang="en-US" sz="2800" dirty="0"/>
          </a:p>
          <a:p>
            <a:pPr lvl="1"/>
            <a:r>
              <a:rPr lang="en-US" dirty="0"/>
              <a:t>Heavily impacting lower-educated occupations</a:t>
            </a:r>
          </a:p>
          <a:p>
            <a:pPr lvl="1"/>
            <a:r>
              <a:rPr lang="en-US" dirty="0"/>
              <a:t>Creates needs for higher-skilled workers</a:t>
            </a:r>
          </a:p>
          <a:p>
            <a:endParaRPr lang="en-US" sz="1900" dirty="0"/>
          </a:p>
          <a:p>
            <a:pPr marL="0" indent="0">
              <a:buNone/>
            </a:pPr>
            <a:r>
              <a:rPr lang="en-US" b="1" u="sng" dirty="0"/>
              <a:t>Artificial Intelligence</a:t>
            </a:r>
            <a:r>
              <a:rPr lang="en-US" dirty="0"/>
              <a:t> - ability of machines to learn &amp; make decisions</a:t>
            </a:r>
          </a:p>
          <a:p>
            <a:pPr lvl="1"/>
            <a:r>
              <a:rPr lang="en-US" dirty="0"/>
              <a:t>NEW </a:t>
            </a:r>
            <a:r>
              <a:rPr lang="en-US" sz="1900" dirty="0"/>
              <a:t>– unpredictable?</a:t>
            </a:r>
          </a:p>
          <a:p>
            <a:pPr lvl="1"/>
            <a:r>
              <a:rPr lang="en-US" dirty="0"/>
              <a:t>Potential for very rapid change – can be lower cost</a:t>
            </a:r>
          </a:p>
          <a:p>
            <a:pPr lvl="1"/>
            <a:r>
              <a:rPr lang="en-US" dirty="0"/>
              <a:t>Heavily impacting white-collar industries</a:t>
            </a:r>
          </a:p>
          <a:p>
            <a:pPr lvl="2"/>
            <a:r>
              <a:rPr lang="en-US" dirty="0"/>
              <a:t>Biz/Tech, Finance, Administration, Real Estate, etc.</a:t>
            </a:r>
          </a:p>
          <a:p>
            <a:pPr lvl="1"/>
            <a:r>
              <a:rPr lang="en-US" dirty="0"/>
              <a:t>Heavily impacting higher-ed occupations</a:t>
            </a:r>
          </a:p>
          <a:p>
            <a:pPr lvl="1"/>
            <a:r>
              <a:rPr lang="en-US" dirty="0"/>
              <a:t>Impact on skilled workers? </a:t>
            </a:r>
          </a:p>
        </p:txBody>
      </p:sp>
    </p:spTree>
    <p:extLst>
      <p:ext uri="{BB962C8B-B14F-4D97-AF65-F5344CB8AC3E}">
        <p14:creationId xmlns:p14="http://schemas.microsoft.com/office/powerpoint/2010/main" val="21309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B2B2B2"/>
                                      </p:to>
                                    </p:animClr>
                                  </p:sub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B2B2B2"/>
                                      </p:to>
                                    </p:animClr>
                                  </p:sub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B2B2B2"/>
                                      </p:to>
                                    </p:animClr>
                                  </p:sub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5" end="5"/>
                                            </p:txEl>
                                          </p:spTgt>
                                        </p:tgtEl>
                                        <p:attrNameLst>
                                          <p:attrName>ppt_c</p:attrName>
                                        </p:attrNameLst>
                                      </p:cBhvr>
                                      <p:to>
                                        <a:srgbClr val="B2B2B2"/>
                                      </p:to>
                                    </p:animClr>
                                  </p:sub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6" end="6"/>
                                            </p:txEl>
                                          </p:spTgt>
                                        </p:tgtEl>
                                        <p:attrNameLst>
                                          <p:attrName>ppt_c</p:attrName>
                                        </p:attrNameLst>
                                      </p:cBhvr>
                                      <p:to>
                                        <a:srgbClr val="B2B2B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9" end="9"/>
                                            </p:txEl>
                                          </p:spTgt>
                                        </p:tgtEl>
                                        <p:attrNameLst>
                                          <p:attrName>ppt_c</p:attrName>
                                        </p:attrNameLst>
                                      </p:cBhvr>
                                      <p:to>
                                        <a:srgbClr val="B2B2B2"/>
                                      </p:to>
                                    </p:animClr>
                                  </p:sub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A6E58-F75E-A5F6-D877-110BA9C17001}"/>
              </a:ext>
            </a:extLst>
          </p:cNvPr>
          <p:cNvPicPr>
            <a:picLocks noChangeAspect="1"/>
          </p:cNvPicPr>
          <p:nvPr/>
        </p:nvPicPr>
        <p:blipFill rotWithShape="1">
          <a:blip r:embed="rId2"/>
          <a:srcRect l="3126"/>
          <a:stretch/>
        </p:blipFill>
        <p:spPr>
          <a:xfrm>
            <a:off x="7001316" y="1181956"/>
            <a:ext cx="4068437" cy="3715305"/>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5E56CFC5-E0D8-06F6-167C-A5C548F506A4}"/>
              </a:ext>
            </a:extLst>
          </p:cNvPr>
          <p:cNvSpPr>
            <a:spLocks noGrp="1"/>
          </p:cNvSpPr>
          <p:nvPr>
            <p:ph type="title"/>
          </p:nvPr>
        </p:nvSpPr>
        <p:spPr/>
        <p:txBody>
          <a:bodyPr/>
          <a:lstStyle/>
          <a:p>
            <a:r>
              <a:rPr lang="en-US" dirty="0"/>
              <a:t>Why Focus on Generative AI?</a:t>
            </a:r>
          </a:p>
        </p:txBody>
      </p:sp>
      <p:sp>
        <p:nvSpPr>
          <p:cNvPr id="5" name="Content Placeholder 4">
            <a:extLst>
              <a:ext uri="{FF2B5EF4-FFF2-40B4-BE49-F238E27FC236}">
                <a16:creationId xmlns:a16="http://schemas.microsoft.com/office/drawing/2014/main" id="{D11E75CE-269F-08A5-2DE7-277F45A208DE}"/>
              </a:ext>
            </a:extLst>
          </p:cNvPr>
          <p:cNvSpPr>
            <a:spLocks noGrp="1"/>
          </p:cNvSpPr>
          <p:nvPr>
            <p:ph idx="1"/>
          </p:nvPr>
        </p:nvSpPr>
        <p:spPr>
          <a:xfrm>
            <a:off x="441529" y="1462088"/>
            <a:ext cx="6819759" cy="4244045"/>
          </a:xfrm>
        </p:spPr>
        <p:txBody>
          <a:bodyPr>
            <a:normAutofit/>
          </a:bodyPr>
          <a:lstStyle/>
          <a:p>
            <a:r>
              <a:rPr lang="en-US" dirty="0"/>
              <a:t>Differentiate from Automation</a:t>
            </a:r>
          </a:p>
          <a:p>
            <a:endParaRPr lang="en-US" dirty="0"/>
          </a:p>
          <a:p>
            <a:r>
              <a:rPr lang="en-US" dirty="0"/>
              <a:t>Inform products</a:t>
            </a:r>
          </a:p>
          <a:p>
            <a:pPr lvl="1"/>
            <a:r>
              <a:rPr lang="en-US" sz="2000" dirty="0"/>
              <a:t>Employment projections</a:t>
            </a:r>
          </a:p>
          <a:p>
            <a:pPr lvl="1"/>
            <a:r>
              <a:rPr lang="en-US" sz="2000" dirty="0"/>
              <a:t>NCcareers.org</a:t>
            </a:r>
          </a:p>
          <a:p>
            <a:pPr lvl="1"/>
            <a:r>
              <a:rPr lang="en-US" sz="2000" dirty="0"/>
              <a:t>Economic presentations &amp; Blog articles</a:t>
            </a:r>
          </a:p>
          <a:p>
            <a:pPr lvl="2"/>
            <a:r>
              <a:rPr lang="en-US" sz="1600" dirty="0"/>
              <a:t>The LEAD Feed</a:t>
            </a:r>
          </a:p>
          <a:p>
            <a:pPr lvl="3"/>
            <a:r>
              <a:rPr lang="en-US" sz="1400" dirty="0">
                <a:hlinkClick r:id="rId3"/>
              </a:rPr>
              <a:t>Commerce.NC.gov/News/the-Lead-Feed</a:t>
            </a:r>
            <a:endParaRPr lang="en-US" sz="1400" dirty="0"/>
          </a:p>
          <a:p>
            <a:endParaRPr lang="en-US" dirty="0"/>
          </a:p>
          <a:p>
            <a:r>
              <a:rPr lang="en-US" dirty="0"/>
              <a:t>Stay relevant to customers</a:t>
            </a:r>
          </a:p>
        </p:txBody>
      </p:sp>
      <p:pic>
        <p:nvPicPr>
          <p:cNvPr id="7" name="Picture 6">
            <a:extLst>
              <a:ext uri="{FF2B5EF4-FFF2-40B4-BE49-F238E27FC236}">
                <a16:creationId xmlns:a16="http://schemas.microsoft.com/office/drawing/2014/main" id="{3EB5969A-429D-6AF5-A154-3C6A0EE5808A}"/>
              </a:ext>
            </a:extLst>
          </p:cNvPr>
          <p:cNvPicPr>
            <a:picLocks noChangeAspect="1"/>
          </p:cNvPicPr>
          <p:nvPr/>
        </p:nvPicPr>
        <p:blipFill>
          <a:blip r:embed="rId4"/>
          <a:stretch>
            <a:fillRect/>
          </a:stretch>
        </p:blipFill>
        <p:spPr>
          <a:xfrm>
            <a:off x="5667047" y="4620021"/>
            <a:ext cx="3081598" cy="138844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1D5B13C-9C2C-C89F-A1AC-DC4D341D1D3C}"/>
              </a:ext>
            </a:extLst>
          </p:cNvPr>
          <p:cNvPicPr>
            <a:picLocks noChangeAspect="1"/>
          </p:cNvPicPr>
          <p:nvPr/>
        </p:nvPicPr>
        <p:blipFill>
          <a:blip r:embed="rId5"/>
          <a:stretch>
            <a:fillRect/>
          </a:stretch>
        </p:blipFill>
        <p:spPr>
          <a:xfrm>
            <a:off x="8167243" y="5009933"/>
            <a:ext cx="3001826" cy="99853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18F8E3B-4DC7-CF57-6DAE-C0DAA5A39D1B}"/>
              </a:ext>
            </a:extLst>
          </p:cNvPr>
          <p:cNvPicPr>
            <a:picLocks noChangeAspect="1"/>
          </p:cNvPicPr>
          <p:nvPr/>
        </p:nvPicPr>
        <p:blipFill>
          <a:blip r:embed="rId6"/>
          <a:stretch>
            <a:fillRect/>
          </a:stretch>
        </p:blipFill>
        <p:spPr>
          <a:xfrm>
            <a:off x="4326282" y="5634521"/>
            <a:ext cx="3001826" cy="72325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AB1624F-D0AA-C062-2ADD-05E552C10802}"/>
              </a:ext>
            </a:extLst>
          </p:cNvPr>
          <p:cNvPicPr>
            <a:picLocks noChangeAspect="1"/>
          </p:cNvPicPr>
          <p:nvPr/>
        </p:nvPicPr>
        <p:blipFill>
          <a:blip r:embed="rId7"/>
          <a:stretch>
            <a:fillRect/>
          </a:stretch>
        </p:blipFill>
        <p:spPr>
          <a:xfrm>
            <a:off x="8909397" y="4102617"/>
            <a:ext cx="3001826" cy="7127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228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B2B2B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2" end="2"/>
                                            </p:txEl>
                                          </p:spTgt>
                                        </p:tgtEl>
                                        <p:attrNameLst>
                                          <p:attrName>ppt_c</p:attrName>
                                        </p:attrNameLst>
                                      </p:cBhvr>
                                      <p:to>
                                        <a:srgbClr val="B2B2B2"/>
                                      </p:to>
                                    </p:animClr>
                                  </p:sub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5" end="5"/>
                                            </p:txEl>
                                          </p:spTgt>
                                        </p:tgtEl>
                                        <p:attrNameLst>
                                          <p:attrName>ppt_c</p:attrName>
                                        </p:attrNameLst>
                                      </p:cBhvr>
                                      <p:to>
                                        <a:srgbClr val="B2B2B2"/>
                                      </p:to>
                                    </p:animClr>
                                  </p:sub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B2B2B2"/>
                                      </p:to>
                                    </p:animClr>
                                  </p:sub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4" end="4"/>
                                            </p:txEl>
                                          </p:spTgt>
                                        </p:tgtEl>
                                        <p:attrNameLst>
                                          <p:attrName>ppt_c</p:attrName>
                                        </p:attrNameLst>
                                      </p:cBhvr>
                                      <p:to>
                                        <a:srgbClr val="B2B2B2"/>
                                      </p:to>
                                    </p:animClr>
                                  </p:sub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6" end="6"/>
                                            </p:txEl>
                                          </p:spTgt>
                                        </p:tgtEl>
                                        <p:attrNameLst>
                                          <p:attrName>ppt_c</p:attrName>
                                        </p:attrNameLst>
                                      </p:cBhvr>
                                      <p:to>
                                        <a:srgbClr val="B2B2B2"/>
                                      </p:to>
                                    </p:animClr>
                                  </p:sub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7" end="7"/>
                                            </p:txEl>
                                          </p:spTgt>
                                        </p:tgtEl>
                                        <p:attrNameLst>
                                          <p:attrName>ppt_c</p:attrName>
                                        </p:attrNameLst>
                                      </p:cBhvr>
                                      <p:to>
                                        <a:srgbClr val="B2B2B2"/>
                                      </p:to>
                                    </p:animClr>
                                  </p:sub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FB66E3-9616-3FA3-F7B7-4665F202192B}"/>
              </a:ext>
            </a:extLst>
          </p:cNvPr>
          <p:cNvSpPr>
            <a:spLocks noGrp="1"/>
          </p:cNvSpPr>
          <p:nvPr>
            <p:ph type="title"/>
          </p:nvPr>
        </p:nvSpPr>
        <p:spPr/>
        <p:txBody>
          <a:bodyPr>
            <a:normAutofit fontScale="90000"/>
          </a:bodyPr>
          <a:lstStyle/>
          <a:p>
            <a:r>
              <a:rPr lang="en-US" sz="4900" b="0" i="1" u="sng" dirty="0">
                <a:solidFill>
                  <a:schemeClr val="bg1"/>
                </a:solidFill>
              </a:rPr>
              <a:t>Theories</a:t>
            </a:r>
            <a:br>
              <a:rPr lang="en-US" dirty="0">
                <a:solidFill>
                  <a:schemeClr val="bg1"/>
                </a:solidFill>
              </a:rPr>
            </a:br>
            <a:br>
              <a:rPr lang="en-US" dirty="0">
                <a:solidFill>
                  <a:schemeClr val="bg1"/>
                </a:solidFill>
              </a:rPr>
            </a:br>
            <a:r>
              <a:rPr lang="en-US" dirty="0">
                <a:solidFill>
                  <a:schemeClr val="bg1"/>
                </a:solidFill>
              </a:rPr>
              <a:t>What Occupations May Be Exposed to AI? </a:t>
            </a:r>
          </a:p>
        </p:txBody>
      </p:sp>
    </p:spTree>
    <p:extLst>
      <p:ext uri="{BB962C8B-B14F-4D97-AF65-F5344CB8AC3E}">
        <p14:creationId xmlns:p14="http://schemas.microsoft.com/office/powerpoint/2010/main" val="2948237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A377D-6465-D271-C723-7EB2818AB2B0}"/>
              </a:ext>
            </a:extLst>
          </p:cNvPr>
          <p:cNvSpPr>
            <a:spLocks noGrp="1"/>
          </p:cNvSpPr>
          <p:nvPr>
            <p:ph type="title"/>
          </p:nvPr>
        </p:nvSpPr>
        <p:spPr>
          <a:xfrm>
            <a:off x="974835" y="551793"/>
            <a:ext cx="10515600" cy="1325563"/>
          </a:xfrm>
        </p:spPr>
        <p:txBody>
          <a:bodyPr>
            <a:normAutofit fontScale="90000"/>
          </a:bodyPr>
          <a:lstStyle/>
          <a:p>
            <a:r>
              <a:rPr lang="en-US" dirty="0"/>
              <a:t>Examined Several AI Studies</a:t>
            </a:r>
            <a:br>
              <a:rPr lang="en-US" dirty="0"/>
            </a:br>
            <a:br>
              <a:rPr lang="en-US" sz="3100" dirty="0"/>
            </a:br>
            <a:r>
              <a:rPr lang="en-US" sz="2800" dirty="0"/>
              <a:t>Frequent Considerations:</a:t>
            </a:r>
            <a:endParaRPr lang="en-US" dirty="0"/>
          </a:p>
        </p:txBody>
      </p:sp>
      <p:sp>
        <p:nvSpPr>
          <p:cNvPr id="5" name="Content Placeholder 4">
            <a:extLst>
              <a:ext uri="{FF2B5EF4-FFF2-40B4-BE49-F238E27FC236}">
                <a16:creationId xmlns:a16="http://schemas.microsoft.com/office/drawing/2014/main" id="{5979CDB0-296A-DC59-3918-C4E9BDF1AA5E}"/>
              </a:ext>
            </a:extLst>
          </p:cNvPr>
          <p:cNvSpPr>
            <a:spLocks noGrp="1"/>
          </p:cNvSpPr>
          <p:nvPr>
            <p:ph idx="1"/>
          </p:nvPr>
        </p:nvSpPr>
        <p:spPr>
          <a:xfrm>
            <a:off x="974835" y="2049517"/>
            <a:ext cx="10515600" cy="4382814"/>
          </a:xfrm>
        </p:spPr>
        <p:txBody>
          <a:bodyPr>
            <a:normAutofit lnSpcReduction="10000"/>
          </a:bodyPr>
          <a:lstStyle/>
          <a:p>
            <a:r>
              <a:rPr lang="en-US" dirty="0"/>
              <a:t>Types of Activities</a:t>
            </a:r>
          </a:p>
          <a:p>
            <a:endParaRPr lang="en-US" sz="1300" dirty="0"/>
          </a:p>
          <a:p>
            <a:r>
              <a:rPr lang="en-US" dirty="0"/>
              <a:t>Types of Abilities</a:t>
            </a:r>
          </a:p>
          <a:p>
            <a:endParaRPr lang="en-US" sz="1300" dirty="0"/>
          </a:p>
          <a:p>
            <a:r>
              <a:rPr lang="en-US" dirty="0"/>
              <a:t>Work Context – </a:t>
            </a:r>
            <a:r>
              <a:rPr lang="en-US" sz="2000" dirty="0"/>
              <a:t>Impact on outdoor/physical activities</a:t>
            </a:r>
          </a:p>
          <a:p>
            <a:endParaRPr lang="en-US" sz="1300" dirty="0"/>
          </a:p>
          <a:p>
            <a:r>
              <a:rPr lang="en-US" dirty="0"/>
              <a:t>Importance vs level</a:t>
            </a:r>
          </a:p>
          <a:p>
            <a:endParaRPr lang="en-US" sz="1300" dirty="0"/>
          </a:p>
          <a:p>
            <a:r>
              <a:rPr lang="en-US" dirty="0"/>
              <a:t>Proportion of time/effort intensity</a:t>
            </a:r>
          </a:p>
          <a:p>
            <a:endParaRPr lang="en-US" sz="1300" dirty="0"/>
          </a:p>
          <a:p>
            <a:r>
              <a:rPr lang="en-US" dirty="0"/>
              <a:t>Person-to-Person responsibilities</a:t>
            </a:r>
          </a:p>
        </p:txBody>
      </p:sp>
    </p:spTree>
    <p:extLst>
      <p:ext uri="{BB962C8B-B14F-4D97-AF65-F5344CB8AC3E}">
        <p14:creationId xmlns:p14="http://schemas.microsoft.com/office/powerpoint/2010/main" val="2847737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1F4293-CD6E-98B5-54BD-7B146595BA97}"/>
              </a:ext>
            </a:extLst>
          </p:cNvPr>
          <p:cNvSpPr>
            <a:spLocks noGrp="1"/>
          </p:cNvSpPr>
          <p:nvPr>
            <p:ph idx="1"/>
          </p:nvPr>
        </p:nvSpPr>
        <p:spPr>
          <a:xfrm>
            <a:off x="176048" y="13057"/>
            <a:ext cx="12015952" cy="6584950"/>
          </a:xfrm>
        </p:spPr>
        <p:txBody>
          <a:bodyPr>
            <a:normAutofit fontScale="92500" lnSpcReduction="10000"/>
          </a:bodyPr>
          <a:lstStyle/>
          <a:p>
            <a:r>
              <a:rPr lang="en-US" dirty="0">
                <a:solidFill>
                  <a:srgbClr val="000000"/>
                </a:solidFill>
              </a:rPr>
              <a:t>Work </a:t>
            </a:r>
            <a:r>
              <a:rPr lang="en-US" b="1" dirty="0">
                <a:solidFill>
                  <a:schemeClr val="tx2"/>
                </a:solidFill>
              </a:rPr>
              <a:t>Activities</a:t>
            </a:r>
            <a:r>
              <a:rPr lang="en-US" dirty="0">
                <a:solidFill>
                  <a:srgbClr val="000000"/>
                </a:solidFill>
              </a:rPr>
              <a:t> – </a:t>
            </a:r>
            <a:r>
              <a:rPr lang="en-US" sz="1700" b="1" i="1" u="sng" dirty="0">
                <a:solidFill>
                  <a:schemeClr val="accent2"/>
                </a:solidFill>
              </a:rPr>
              <a:t>PEW</a:t>
            </a:r>
            <a:endParaRPr lang="en-US" b="1" i="1" u="sng" dirty="0">
              <a:solidFill>
                <a:schemeClr val="accent2"/>
              </a:solidFill>
            </a:endParaRPr>
          </a:p>
          <a:p>
            <a:pPr lvl="1"/>
            <a:r>
              <a:rPr lang="en-US" sz="1600" dirty="0">
                <a:solidFill>
                  <a:srgbClr val="000000"/>
                </a:solidFill>
              </a:rPr>
              <a:t>Focus on Importance</a:t>
            </a:r>
          </a:p>
          <a:p>
            <a:pPr lvl="1"/>
            <a:r>
              <a:rPr lang="en-US" sz="1600" dirty="0">
                <a:solidFill>
                  <a:srgbClr val="000000"/>
                </a:solidFill>
              </a:rPr>
              <a:t>Low, Medium, High exposure</a:t>
            </a:r>
          </a:p>
          <a:p>
            <a:pPr lvl="1"/>
            <a:endParaRPr lang="en-US" sz="1600" dirty="0">
              <a:solidFill>
                <a:srgbClr val="000000"/>
              </a:solidFill>
            </a:endParaRPr>
          </a:p>
          <a:p>
            <a:r>
              <a:rPr lang="en-US" dirty="0">
                <a:solidFill>
                  <a:srgbClr val="000000"/>
                </a:solidFill>
              </a:rPr>
              <a:t>Work </a:t>
            </a:r>
            <a:r>
              <a:rPr lang="en-US" b="1" dirty="0">
                <a:solidFill>
                  <a:schemeClr val="tx2"/>
                </a:solidFill>
              </a:rPr>
              <a:t>Activities</a:t>
            </a:r>
            <a:r>
              <a:rPr lang="en-US" dirty="0">
                <a:solidFill>
                  <a:srgbClr val="000000"/>
                </a:solidFill>
              </a:rPr>
              <a:t> + Chat GPT – </a:t>
            </a:r>
            <a:r>
              <a:rPr lang="en-US" sz="1700" b="1" i="1" u="sng" dirty="0">
                <a:solidFill>
                  <a:schemeClr val="accent2"/>
                </a:solidFill>
              </a:rPr>
              <a:t>OpenAI</a:t>
            </a:r>
            <a:endParaRPr lang="en-US" b="1" i="1" u="sng" dirty="0">
              <a:solidFill>
                <a:schemeClr val="accent2"/>
              </a:solidFill>
            </a:endParaRPr>
          </a:p>
          <a:p>
            <a:pPr lvl="1"/>
            <a:r>
              <a:rPr lang="en-US" sz="1600" dirty="0">
                <a:solidFill>
                  <a:srgbClr val="000000"/>
                </a:solidFill>
              </a:rPr>
              <a:t>Importance + Chat GPT “opinion</a:t>
            </a:r>
            <a:r>
              <a:rPr lang="en-US" sz="2000" dirty="0">
                <a:solidFill>
                  <a:srgbClr val="000000"/>
                </a:solidFill>
              </a:rPr>
              <a:t>”</a:t>
            </a:r>
          </a:p>
          <a:p>
            <a:pPr lvl="1"/>
            <a:endParaRPr lang="en-US" sz="2000" dirty="0">
              <a:solidFill>
                <a:srgbClr val="000000"/>
              </a:solidFill>
            </a:endParaRPr>
          </a:p>
          <a:p>
            <a:r>
              <a:rPr lang="en-US" dirty="0">
                <a:solidFill>
                  <a:srgbClr val="000000"/>
                </a:solidFill>
              </a:rPr>
              <a:t>Work </a:t>
            </a:r>
            <a:r>
              <a:rPr lang="en-US" b="1" dirty="0">
                <a:solidFill>
                  <a:schemeClr val="tx2"/>
                </a:solidFill>
              </a:rPr>
              <a:t>Activities</a:t>
            </a:r>
            <a:r>
              <a:rPr lang="en-US" dirty="0">
                <a:solidFill>
                  <a:srgbClr val="000000"/>
                </a:solidFill>
              </a:rPr>
              <a:t> + Work Context – </a:t>
            </a:r>
            <a:r>
              <a:rPr lang="en-US" sz="1700" b="1" i="1" u="sng" dirty="0">
                <a:solidFill>
                  <a:schemeClr val="accent2"/>
                </a:solidFill>
              </a:rPr>
              <a:t>Goldman Sachs</a:t>
            </a:r>
            <a:endParaRPr lang="en-US" b="1" i="1" u="sng" dirty="0">
              <a:solidFill>
                <a:schemeClr val="accent2"/>
              </a:solidFill>
            </a:endParaRPr>
          </a:p>
          <a:p>
            <a:pPr lvl="1"/>
            <a:r>
              <a:rPr lang="en-US" sz="1600" dirty="0">
                <a:solidFill>
                  <a:srgbClr val="000000"/>
                </a:solidFill>
              </a:rPr>
              <a:t>Importance + Level</a:t>
            </a:r>
          </a:p>
          <a:p>
            <a:pPr lvl="1"/>
            <a:r>
              <a:rPr lang="en-US" sz="1600" dirty="0">
                <a:solidFill>
                  <a:srgbClr val="000000"/>
                </a:solidFill>
              </a:rPr>
              <a:t>Considered No Automation, Augmentation, Replacement</a:t>
            </a:r>
          </a:p>
          <a:p>
            <a:pPr lvl="1"/>
            <a:endParaRPr lang="en-US" sz="1600" dirty="0">
              <a:solidFill>
                <a:srgbClr val="000000"/>
              </a:solidFill>
            </a:endParaRPr>
          </a:p>
          <a:p>
            <a:r>
              <a:rPr lang="en-US" dirty="0">
                <a:solidFill>
                  <a:srgbClr val="000000"/>
                </a:solidFill>
              </a:rPr>
              <a:t>Work </a:t>
            </a:r>
            <a:r>
              <a:rPr lang="en-US" b="1" dirty="0">
                <a:solidFill>
                  <a:schemeClr val="tx2"/>
                </a:solidFill>
              </a:rPr>
              <a:t>Activities</a:t>
            </a:r>
            <a:r>
              <a:rPr lang="en-US" dirty="0">
                <a:solidFill>
                  <a:srgbClr val="000000"/>
                </a:solidFill>
              </a:rPr>
              <a:t> + Professional Assessments – </a:t>
            </a:r>
            <a:r>
              <a:rPr lang="en-US" sz="1700" b="1" i="1" u="sng" dirty="0">
                <a:solidFill>
                  <a:schemeClr val="accent2"/>
                </a:solidFill>
              </a:rPr>
              <a:t>McKinsey</a:t>
            </a:r>
            <a:endParaRPr lang="en-US" b="1" i="1" u="sng" dirty="0">
              <a:solidFill>
                <a:schemeClr val="accent2"/>
              </a:solidFill>
            </a:endParaRPr>
          </a:p>
          <a:p>
            <a:pPr lvl="1"/>
            <a:r>
              <a:rPr lang="en-US" sz="1600" dirty="0">
                <a:solidFill>
                  <a:srgbClr val="000000"/>
                </a:solidFill>
              </a:rPr>
              <a:t>Level + Analyst Assessments</a:t>
            </a:r>
          </a:p>
          <a:p>
            <a:pPr lvl="1"/>
            <a:endParaRPr lang="en-US" sz="1600" dirty="0">
              <a:solidFill>
                <a:srgbClr val="000000"/>
              </a:solidFill>
            </a:endParaRPr>
          </a:p>
          <a:p>
            <a:r>
              <a:rPr lang="en-US" dirty="0">
                <a:solidFill>
                  <a:srgbClr val="000000"/>
                </a:solidFill>
              </a:rPr>
              <a:t>Work </a:t>
            </a:r>
            <a:r>
              <a:rPr lang="en-US" b="1" dirty="0">
                <a:solidFill>
                  <a:schemeClr val="tx2"/>
                </a:solidFill>
              </a:rPr>
              <a:t>Tasks</a:t>
            </a:r>
            <a:r>
              <a:rPr lang="en-US" dirty="0">
                <a:solidFill>
                  <a:srgbClr val="000000"/>
                </a:solidFill>
              </a:rPr>
              <a:t> – </a:t>
            </a:r>
            <a:r>
              <a:rPr lang="en-US" sz="1700" b="1" i="1" u="sng" dirty="0">
                <a:solidFill>
                  <a:schemeClr val="accent2"/>
                </a:solidFill>
              </a:rPr>
              <a:t>World Economic Forum</a:t>
            </a:r>
            <a:endParaRPr lang="en-US" b="1" i="1" u="sng" dirty="0">
              <a:solidFill>
                <a:schemeClr val="accent2"/>
              </a:solidFill>
            </a:endParaRPr>
          </a:p>
          <a:p>
            <a:pPr lvl="1"/>
            <a:r>
              <a:rPr lang="en-US" sz="1600" dirty="0">
                <a:solidFill>
                  <a:srgbClr val="000000"/>
                </a:solidFill>
              </a:rPr>
              <a:t>Focus on Tasks + BLS hours</a:t>
            </a:r>
          </a:p>
          <a:p>
            <a:pPr lvl="1"/>
            <a:r>
              <a:rPr lang="en-US" sz="1600" dirty="0">
                <a:solidFill>
                  <a:srgbClr val="000000"/>
                </a:solidFill>
              </a:rPr>
              <a:t>High potential for Automation; High potential for Augmentation; </a:t>
            </a:r>
          </a:p>
          <a:p>
            <a:pPr lvl="1"/>
            <a:r>
              <a:rPr lang="en-US" sz="1600" dirty="0">
                <a:solidFill>
                  <a:srgbClr val="000000"/>
                </a:solidFill>
              </a:rPr>
              <a:t>Low potential for Augmentation; Little/No Impact</a:t>
            </a:r>
          </a:p>
          <a:p>
            <a:pPr lvl="1"/>
            <a:endParaRPr lang="en-US" sz="1600" dirty="0"/>
          </a:p>
          <a:p>
            <a:r>
              <a:rPr lang="en-US" b="1" dirty="0">
                <a:solidFill>
                  <a:schemeClr val="tx2"/>
                </a:solidFill>
              </a:rPr>
              <a:t>Abilities</a:t>
            </a:r>
            <a:r>
              <a:rPr lang="en-US" dirty="0"/>
              <a:t> + Surveys – </a:t>
            </a:r>
            <a:r>
              <a:rPr lang="en-US" sz="1700" b="1" i="1" dirty="0" err="1">
                <a:hlinkClick r:id="rId2"/>
              </a:rPr>
              <a:t>Felten</a:t>
            </a:r>
            <a:r>
              <a:rPr lang="en-US" sz="1700" b="1" i="1" dirty="0">
                <a:hlinkClick r:id="rId2"/>
              </a:rPr>
              <a:t> et al</a:t>
            </a:r>
            <a:endParaRPr lang="en-US" b="1" i="1" dirty="0"/>
          </a:p>
          <a:p>
            <a:pPr lvl="1"/>
            <a:r>
              <a:rPr lang="en-US" sz="1600" dirty="0"/>
              <a:t>Importance * Level</a:t>
            </a:r>
          </a:p>
        </p:txBody>
      </p:sp>
      <p:sp>
        <p:nvSpPr>
          <p:cNvPr id="4" name="Title 3">
            <a:extLst>
              <a:ext uri="{FF2B5EF4-FFF2-40B4-BE49-F238E27FC236}">
                <a16:creationId xmlns:a16="http://schemas.microsoft.com/office/drawing/2014/main" id="{7DEEB4B9-FAEE-CBC7-3814-4D9A1C1F6B32}"/>
              </a:ext>
            </a:extLst>
          </p:cNvPr>
          <p:cNvSpPr>
            <a:spLocks noGrp="1"/>
          </p:cNvSpPr>
          <p:nvPr>
            <p:ph type="title"/>
          </p:nvPr>
        </p:nvSpPr>
        <p:spPr>
          <a:xfrm>
            <a:off x="4492102" y="157436"/>
            <a:ext cx="7523850" cy="830427"/>
          </a:xfrm>
        </p:spPr>
        <p:txBody>
          <a:bodyPr>
            <a:normAutofit/>
          </a:bodyPr>
          <a:lstStyle/>
          <a:p>
            <a:pPr algn="r"/>
            <a:r>
              <a:rPr lang="en-US" dirty="0"/>
              <a:t>O*NET-Based AI Research</a:t>
            </a:r>
          </a:p>
        </p:txBody>
      </p:sp>
      <p:pic>
        <p:nvPicPr>
          <p:cNvPr id="9" name="Picture 8">
            <a:extLst>
              <a:ext uri="{FF2B5EF4-FFF2-40B4-BE49-F238E27FC236}">
                <a16:creationId xmlns:a16="http://schemas.microsoft.com/office/drawing/2014/main" id="{99459B5D-984E-AB00-B9EE-D82F21B96263}"/>
              </a:ext>
            </a:extLst>
          </p:cNvPr>
          <p:cNvPicPr>
            <a:picLocks noChangeAspect="1"/>
          </p:cNvPicPr>
          <p:nvPr/>
        </p:nvPicPr>
        <p:blipFill>
          <a:blip r:embed="rId3"/>
          <a:stretch>
            <a:fillRect/>
          </a:stretch>
        </p:blipFill>
        <p:spPr>
          <a:xfrm>
            <a:off x="7317622" y="815813"/>
            <a:ext cx="1785592" cy="229913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F303758-F828-0896-7AA7-F1732E4A65F6}"/>
              </a:ext>
            </a:extLst>
          </p:cNvPr>
          <p:cNvPicPr>
            <a:picLocks noChangeAspect="1"/>
          </p:cNvPicPr>
          <p:nvPr/>
        </p:nvPicPr>
        <p:blipFill>
          <a:blip r:embed="rId4"/>
          <a:stretch>
            <a:fillRect/>
          </a:stretch>
        </p:blipFill>
        <p:spPr>
          <a:xfrm>
            <a:off x="9184898" y="1132242"/>
            <a:ext cx="1586072" cy="221280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07E3DAD-E6A7-64F9-E236-6A6346E95EFF}"/>
              </a:ext>
            </a:extLst>
          </p:cNvPr>
          <p:cNvPicPr>
            <a:picLocks noChangeAspect="1"/>
          </p:cNvPicPr>
          <p:nvPr/>
        </p:nvPicPr>
        <p:blipFill>
          <a:blip r:embed="rId5"/>
          <a:stretch>
            <a:fillRect/>
          </a:stretch>
        </p:blipFill>
        <p:spPr>
          <a:xfrm>
            <a:off x="10519579" y="1965380"/>
            <a:ext cx="1649156" cy="229913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E79F388-20C9-0185-4FD1-5D1C03F45958}"/>
              </a:ext>
            </a:extLst>
          </p:cNvPr>
          <p:cNvPicPr>
            <a:picLocks noChangeAspect="1"/>
          </p:cNvPicPr>
          <p:nvPr/>
        </p:nvPicPr>
        <p:blipFill>
          <a:blip r:embed="rId6"/>
          <a:stretch>
            <a:fillRect/>
          </a:stretch>
        </p:blipFill>
        <p:spPr>
          <a:xfrm>
            <a:off x="7028722" y="3892405"/>
            <a:ext cx="1785593" cy="2212804"/>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9C785B0-73D6-24E7-5F39-6D993CACBAE5}"/>
              </a:ext>
            </a:extLst>
          </p:cNvPr>
          <p:cNvPicPr>
            <a:picLocks noChangeAspect="1"/>
          </p:cNvPicPr>
          <p:nvPr/>
        </p:nvPicPr>
        <p:blipFill>
          <a:blip r:embed="rId7"/>
          <a:stretch>
            <a:fillRect/>
          </a:stretch>
        </p:blipFill>
        <p:spPr>
          <a:xfrm>
            <a:off x="8548696" y="2644810"/>
            <a:ext cx="1785592" cy="225702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CAE7B08-DA36-2E85-0823-0A8D0AF7B0EE}"/>
              </a:ext>
            </a:extLst>
          </p:cNvPr>
          <p:cNvPicPr>
            <a:picLocks noChangeAspect="1"/>
          </p:cNvPicPr>
          <p:nvPr/>
        </p:nvPicPr>
        <p:blipFill>
          <a:blip r:embed="rId8"/>
          <a:stretch>
            <a:fillRect/>
          </a:stretch>
        </p:blipFill>
        <p:spPr>
          <a:xfrm>
            <a:off x="10078340" y="3892405"/>
            <a:ext cx="1487022" cy="211013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675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EF24ED-0DF7-3DA2-C9FB-BD1D8A2B308A}"/>
              </a:ext>
            </a:extLst>
          </p:cNvPr>
          <p:cNvSpPr>
            <a:spLocks noGrp="1"/>
          </p:cNvSpPr>
          <p:nvPr>
            <p:ph type="title"/>
          </p:nvPr>
        </p:nvSpPr>
        <p:spPr/>
        <p:txBody>
          <a:bodyPr/>
          <a:lstStyle/>
          <a:p>
            <a:r>
              <a:rPr lang="en-US" dirty="0"/>
              <a:t>Result Distinctions</a:t>
            </a:r>
          </a:p>
        </p:txBody>
      </p:sp>
      <p:sp>
        <p:nvSpPr>
          <p:cNvPr id="5" name="Content Placeholder 4">
            <a:extLst>
              <a:ext uri="{FF2B5EF4-FFF2-40B4-BE49-F238E27FC236}">
                <a16:creationId xmlns:a16="http://schemas.microsoft.com/office/drawing/2014/main" id="{B127A1E2-98E7-51BE-ECD9-721F6DE56008}"/>
              </a:ext>
            </a:extLst>
          </p:cNvPr>
          <p:cNvSpPr>
            <a:spLocks noGrp="1"/>
          </p:cNvSpPr>
          <p:nvPr>
            <p:ph idx="1"/>
          </p:nvPr>
        </p:nvSpPr>
        <p:spPr>
          <a:xfrm>
            <a:off x="974835" y="1462088"/>
            <a:ext cx="10515600" cy="4619116"/>
          </a:xfrm>
        </p:spPr>
        <p:txBody>
          <a:bodyPr>
            <a:normAutofit fontScale="92500" lnSpcReduction="10000"/>
          </a:bodyPr>
          <a:lstStyle/>
          <a:p>
            <a:pPr>
              <a:spcAft>
                <a:spcPts val="2400"/>
              </a:spcAft>
            </a:pPr>
            <a:r>
              <a:rPr lang="en-US" dirty="0"/>
              <a:t>Dependent on type of AI </a:t>
            </a:r>
            <a:r>
              <a:rPr lang="en-US" sz="2000" dirty="0"/>
              <a:t>– Language or Image-Generating</a:t>
            </a:r>
            <a:endParaRPr lang="en-US" dirty="0"/>
          </a:p>
          <a:p>
            <a:pPr>
              <a:spcAft>
                <a:spcPts val="2400"/>
              </a:spcAft>
            </a:pPr>
            <a:r>
              <a:rPr lang="en-US" dirty="0"/>
              <a:t>Potential for disruption – </a:t>
            </a:r>
            <a:r>
              <a:rPr lang="en-US" sz="2200" dirty="0"/>
              <a:t>time vs skill intensity vs replacement/augmentation</a:t>
            </a:r>
            <a:endParaRPr lang="en-US" dirty="0"/>
          </a:p>
          <a:p>
            <a:pPr>
              <a:spcAft>
                <a:spcPts val="2400"/>
              </a:spcAft>
            </a:pPr>
            <a:r>
              <a:rPr lang="en-US" dirty="0"/>
              <a:t>Impact on Postsecondary Teachers</a:t>
            </a:r>
          </a:p>
          <a:p>
            <a:pPr>
              <a:spcAft>
                <a:spcPts val="2400"/>
              </a:spcAft>
            </a:pPr>
            <a:r>
              <a:rPr lang="en-US" dirty="0"/>
              <a:t>Impact on licensed professionals </a:t>
            </a:r>
            <a:r>
              <a:rPr lang="en-US" sz="2000" dirty="0"/>
              <a:t>– Lawyers, Pilots, Doctors, Psychologists, Counselors, CPAs, etc.</a:t>
            </a:r>
          </a:p>
          <a:p>
            <a:pPr>
              <a:spcAft>
                <a:spcPts val="2400"/>
              </a:spcAft>
            </a:pPr>
            <a:r>
              <a:rPr lang="en-US" dirty="0"/>
              <a:t>Impact on creative  professions </a:t>
            </a:r>
            <a:r>
              <a:rPr lang="en-US" sz="2000" dirty="0"/>
              <a:t>– Artists, Musicians, Writers</a:t>
            </a:r>
            <a:endParaRPr lang="en-US" dirty="0"/>
          </a:p>
          <a:p>
            <a:pPr>
              <a:spcAft>
                <a:spcPts val="2400"/>
              </a:spcAft>
            </a:pPr>
            <a:r>
              <a:rPr lang="en-US" dirty="0"/>
              <a:t>Impact on leaders </a:t>
            </a:r>
            <a:r>
              <a:rPr lang="en-US" sz="2000" dirty="0"/>
              <a:t>– Managers, Clergy</a:t>
            </a:r>
            <a:endParaRPr lang="en-US" dirty="0"/>
          </a:p>
        </p:txBody>
      </p:sp>
    </p:spTree>
    <p:extLst>
      <p:ext uri="{BB962C8B-B14F-4D97-AF65-F5344CB8AC3E}">
        <p14:creationId xmlns:p14="http://schemas.microsoft.com/office/powerpoint/2010/main" val="2936259313"/>
      </p:ext>
    </p:extLst>
  </p:cSld>
  <p:clrMapOvr>
    <a:masterClrMapping/>
  </p:clrMapOvr>
</p:sld>
</file>

<file path=ppt/theme/theme1.xml><?xml version="1.0" encoding="utf-8"?>
<a:theme xmlns:a="http://schemas.openxmlformats.org/drawingml/2006/main" name="Commerce Purple">
  <a:themeElements>
    <a:clrScheme name="Lead Colors">
      <a:dk1>
        <a:srgbClr val="384D95"/>
      </a:dk1>
      <a:lt1>
        <a:srgbClr val="FFFFFF"/>
      </a:lt1>
      <a:dk2>
        <a:srgbClr val="3770B8"/>
      </a:dk2>
      <a:lt2>
        <a:srgbClr val="BAC4E3"/>
      </a:lt2>
      <a:accent1>
        <a:srgbClr val="4CB7E7"/>
      </a:accent1>
      <a:accent2>
        <a:srgbClr val="EE3A81"/>
      </a:accent2>
      <a:accent3>
        <a:srgbClr val="FBB615"/>
      </a:accent3>
      <a:accent4>
        <a:srgbClr val="BBC4E3"/>
      </a:accent4>
      <a:accent5>
        <a:srgbClr val="E8EFF8"/>
      </a:accent5>
      <a:accent6>
        <a:srgbClr val="007F00"/>
      </a:accent6>
      <a:hlink>
        <a:srgbClr val="EE3A81"/>
      </a:hlink>
      <a:folHlink>
        <a:srgbClr val="FBB6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erce Purple" id="{C89A4539-2AFB-40B1-A700-2C59DA3FB94A}" vid="{72F31118-7A85-460C-88C1-C759379A4F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Commerce Purple</Template>
  <TotalTime>12341</TotalTime>
  <Words>2788</Words>
  <Application>Microsoft Office PowerPoint</Application>
  <PresentationFormat>Widescreen</PresentationFormat>
  <Paragraphs>361</Paragraphs>
  <Slides>35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Arial</vt:lpstr>
      <vt:lpstr>Calibri</vt:lpstr>
      <vt:lpstr>georgia</vt:lpstr>
      <vt:lpstr>georgia</vt:lpstr>
      <vt:lpstr>Open Sans</vt:lpstr>
      <vt:lpstr>Raleway</vt:lpstr>
      <vt:lpstr>Roboto</vt:lpstr>
      <vt:lpstr>Tahoma</vt:lpstr>
      <vt:lpstr>Commerce Purple</vt:lpstr>
      <vt:lpstr>Jeff’s Hallucinations  about AI</vt:lpstr>
      <vt:lpstr>25-year Evolution of Commercial AI Products</vt:lpstr>
      <vt:lpstr>What is Generative AI?</vt:lpstr>
      <vt:lpstr>Automation vs AI</vt:lpstr>
      <vt:lpstr>Why Focus on Generative AI?</vt:lpstr>
      <vt:lpstr>Theories  What Occupations May Be Exposed to AI? </vt:lpstr>
      <vt:lpstr>Examined Several AI Studies  Frequent Considerations:</vt:lpstr>
      <vt:lpstr>O*NET-Based AI Research</vt:lpstr>
      <vt:lpstr>Result Distinctions</vt:lpstr>
      <vt:lpstr>Common Results</vt:lpstr>
      <vt:lpstr>AI Exposure  by occupational group</vt:lpstr>
      <vt:lpstr>AIOE  vs Complementarity</vt:lpstr>
      <vt:lpstr>75% of Americans Believe AI Will Reduce Jobs</vt:lpstr>
      <vt:lpstr>PowerPoint Presentation</vt:lpstr>
      <vt:lpstr>AI May Increase Productivity</vt:lpstr>
      <vt:lpstr>AI May Create NEW Jobs </vt:lpstr>
      <vt:lpstr>PowerPoint Presentation</vt:lpstr>
      <vt:lpstr>Evidence  How Are Employers  Using AI? </vt:lpstr>
      <vt:lpstr>Little Use 6 Months Ago</vt:lpstr>
      <vt:lpstr>But Usage Hasn’t Grown Much Yet</vt:lpstr>
      <vt:lpstr>Although Optimism Continues</vt:lpstr>
      <vt:lpstr>Little Change in Use Over Last 6 Months</vt:lpstr>
      <vt:lpstr>Little Change in Projected Use too</vt:lpstr>
      <vt:lpstr>First AI Adopters? US Micro Businesses &amp; Bigger Businesses – current use</vt:lpstr>
      <vt:lpstr>First AI Adopters? US Micro Businesses &amp; Bigger Businesses – projected use in 6 months</vt:lpstr>
      <vt:lpstr>Current Adoption of AI varies by sector nationally </vt:lpstr>
      <vt:lpstr>AI Adoption is expected to increase in all sectors in next 6 months</vt:lpstr>
      <vt:lpstr>How Are/Will Companies Use AI? Of those already using AI</vt:lpstr>
      <vt:lpstr>How Are/Will Companies Use AI? Of those already using/planning to use AI</vt:lpstr>
      <vt:lpstr>How will AI be applied?  of businesses planning to use AI  in next 6 months</vt:lpstr>
      <vt:lpstr>Some See Growth, Some See Declines employers expecting change due to AI in the next 6 months</vt:lpstr>
      <vt:lpstr>North Carolina AI &amp; Automation Research NC Employer Needs Survey (conducted Jan 2024-Feb 2024)</vt:lpstr>
      <vt:lpstr>Not Much to Learn from Job Postings</vt:lpstr>
      <vt:lpstr>Final Thoughts...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Sense of  Generative AI</dc:title>
  <dc:creator>Jeff DeBellis</dc:creator>
  <cp:lastModifiedBy>Jeff DeBellis</cp:lastModifiedBy>
  <cp:revision>15</cp:revision>
  <dcterms:created xsi:type="dcterms:W3CDTF">2023-10-31T15:17:12Z</dcterms:created>
  <dcterms:modified xsi:type="dcterms:W3CDTF">2024-04-29T12:40:49Z</dcterms:modified>
</cp:coreProperties>
</file>