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61" r:id="rId3"/>
    <p:sldId id="275" r:id="rId4"/>
    <p:sldId id="281" r:id="rId5"/>
    <p:sldId id="282" r:id="rId6"/>
    <p:sldId id="283" r:id="rId7"/>
    <p:sldId id="284" r:id="rId8"/>
    <p:sldId id="27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8" d="100"/>
          <a:sy n="88" d="100"/>
        </p:scale>
        <p:origin x="69"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A32FB6-7AC1-433D-856D-35155CB7E663}" type="datetimeFigureOut">
              <a:rPr lang="en-US" smtClean="0"/>
              <a:t>5/22/2018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3358E4-E490-419A-835E-5D04C64A9C62}" type="slidenum">
              <a:rPr lang="en-US" smtClean="0"/>
              <a:t>‹#›</a:t>
            </a:fld>
            <a:endParaRPr lang="en-US"/>
          </a:p>
        </p:txBody>
      </p:sp>
    </p:spTree>
    <p:extLst>
      <p:ext uri="{BB962C8B-B14F-4D97-AF65-F5344CB8AC3E}">
        <p14:creationId xmlns:p14="http://schemas.microsoft.com/office/powerpoint/2010/main" val="3866280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Welcome to the LMI Institute’s Inaugural Membership Meeting and State of the Association! We thank you for your continued support and active involvement in the LMI Institute and thank you for tuning-in. </a:t>
            </a:r>
          </a:p>
          <a:p>
            <a:endParaRPr lang="en-US" sz="120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In this webinar the LMI Institute Board will share outcomes, talk about new products, highlight upcoming events, and preview the 2018 LMI Institute Forum agenda. </a:t>
            </a:r>
            <a:endParaRPr lang="en-US" dirty="0"/>
          </a:p>
        </p:txBody>
      </p:sp>
      <p:sp>
        <p:nvSpPr>
          <p:cNvPr id="4" name="Slide Number Placeholder 3"/>
          <p:cNvSpPr>
            <a:spLocks noGrp="1"/>
          </p:cNvSpPr>
          <p:nvPr>
            <p:ph type="sldNum" sz="quarter" idx="10"/>
          </p:nvPr>
        </p:nvSpPr>
        <p:spPr/>
        <p:txBody>
          <a:bodyPr/>
          <a:lstStyle/>
          <a:p>
            <a:fld id="{8DB51F6E-EDDB-4E2A-B9C4-BD74D3A45423}" type="slidenum">
              <a:rPr lang="en-US" smtClean="0"/>
              <a:t>1</a:t>
            </a:fld>
            <a:endParaRPr lang="en-US"/>
          </a:p>
        </p:txBody>
      </p:sp>
    </p:spTree>
    <p:extLst>
      <p:ext uri="{BB962C8B-B14F-4D97-AF65-F5344CB8AC3E}">
        <p14:creationId xmlns:p14="http://schemas.microsoft.com/office/powerpoint/2010/main" val="2958156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We want to kick today off by sharing with you all the Institute’s Vision and Mission. </a:t>
            </a:r>
          </a:p>
          <a:p>
            <a:pPr lvl="0"/>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LMI Institute’s vision states that it is </a:t>
            </a:r>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pre-eminent resource for supporting the development, interpretation, and use of labor market information</a:t>
            </a:r>
            <a:r>
              <a:rPr lang="en-US" sz="1200" kern="1200" dirty="0">
                <a:solidFill>
                  <a:schemeClr val="tx1"/>
                </a:solidFill>
                <a:effectLst/>
                <a:latin typeface="+mn-lt"/>
                <a:ea typeface="+mn-ea"/>
                <a:cs typeface="+mn-cs"/>
              </a:rPr>
              <a:t>.</a:t>
            </a:r>
          </a:p>
          <a:p>
            <a:pPr lvl="0"/>
            <a:endParaRPr lang="en-US" dirty="0"/>
          </a:p>
          <a:p>
            <a:pPr lvl="0"/>
            <a:r>
              <a:rPr lang="en-US" dirty="0"/>
              <a:t>The Institute mission states that it </a:t>
            </a:r>
            <a:r>
              <a:rPr lang="en-US" sz="1200" b="1" kern="1200" dirty="0">
                <a:solidFill>
                  <a:schemeClr val="tx1"/>
                </a:solidFill>
                <a:effectLst/>
                <a:latin typeface="+mn-lt"/>
                <a:ea typeface="+mn-ea"/>
                <a:cs typeface="+mn-cs"/>
              </a:rPr>
              <a:t>supports and promotes the production and use of high-quality workforce and employment information</a:t>
            </a:r>
            <a:r>
              <a:rPr lang="en-US" sz="1200" kern="1200" dirty="0">
                <a:solidFill>
                  <a:schemeClr val="tx1"/>
                </a:solidFill>
                <a:effectLst/>
                <a:latin typeface="+mn-lt"/>
                <a:ea typeface="+mn-ea"/>
                <a:cs typeface="+mn-cs"/>
              </a:rPr>
              <a:t>. </a:t>
            </a:r>
            <a:endParaRPr lang="en-US" dirty="0"/>
          </a:p>
          <a:p>
            <a:pPr lvl="0"/>
            <a:endParaRPr lang="en-US" dirty="0"/>
          </a:p>
          <a:p>
            <a:pPr lvl="0"/>
            <a:r>
              <a:rPr lang="en-US" dirty="0"/>
              <a:t>We accomplish this mission by: </a:t>
            </a:r>
          </a:p>
          <a:p>
            <a:pPr lvl="0"/>
            <a:endParaRPr lang="en-US" dirty="0"/>
          </a:p>
          <a:p>
            <a:pPr marL="173679" indent="-173679">
              <a:buFont typeface="Arial" panose="020B0604020202020204" pitchFamily="34" charset="0"/>
              <a:buChar char="•"/>
            </a:pPr>
            <a:r>
              <a:rPr lang="en-US" dirty="0"/>
              <a:t>Providing </a:t>
            </a:r>
            <a:r>
              <a:rPr lang="en-US" b="1" dirty="0"/>
              <a:t>training and professional development </a:t>
            </a:r>
            <a:r>
              <a:rPr lang="en-US" dirty="0"/>
              <a:t>to state and other LMI professionals.</a:t>
            </a:r>
          </a:p>
          <a:p>
            <a:pPr marL="173679" indent="-173679">
              <a:buFont typeface="Arial" panose="020B0604020202020204" pitchFamily="34" charset="0"/>
              <a:buChar char="•"/>
            </a:pPr>
            <a:r>
              <a:rPr lang="en-US" dirty="0"/>
              <a:t>Improving the </a:t>
            </a:r>
            <a:r>
              <a:rPr lang="en-US" b="1" dirty="0"/>
              <a:t>knowledge, skills, and understanding </a:t>
            </a:r>
            <a:r>
              <a:rPr lang="en-US" dirty="0"/>
              <a:t>of LMI customers.</a:t>
            </a:r>
          </a:p>
          <a:p>
            <a:pPr marL="173679" indent="-173679">
              <a:buFont typeface="Arial" panose="020B0604020202020204" pitchFamily="34" charset="0"/>
              <a:buChar char="•"/>
            </a:pPr>
            <a:r>
              <a:rPr lang="en-US" dirty="0"/>
              <a:t>Offering </a:t>
            </a:r>
            <a:r>
              <a:rPr lang="en-US" b="1" dirty="0"/>
              <a:t>management, staffing, and coordination </a:t>
            </a:r>
            <a:r>
              <a:rPr lang="en-US" dirty="0"/>
              <a:t>to support the nationwide LMI infrastructure.</a:t>
            </a:r>
          </a:p>
          <a:p>
            <a:pPr marL="173679" indent="-173679">
              <a:buFont typeface="Arial" panose="020B0604020202020204" pitchFamily="34" charset="0"/>
              <a:buChar char="•"/>
            </a:pPr>
            <a:r>
              <a:rPr lang="en-US" dirty="0"/>
              <a:t>Fostering and </a:t>
            </a:r>
            <a:r>
              <a:rPr lang="en-US" b="1" dirty="0"/>
              <a:t>encouraging the use of local, state, and national LMI </a:t>
            </a:r>
            <a:r>
              <a:rPr lang="en-US" dirty="0"/>
              <a:t>in decision-making related to workforce development, economic development, education, and other relevant policy areas.</a:t>
            </a:r>
          </a:p>
          <a:p>
            <a:endParaRPr lang="en-US" dirty="0"/>
          </a:p>
          <a:p>
            <a:r>
              <a:rPr lang="en-US" dirty="0"/>
              <a:t>In so doing, we are guided by the following principles: </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The Institute recognizes that the states must play a primary role as leaders and developers of local, state, and national labor market information within a nationwide network.</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The Institute is committed to the development of and the provision of access to high quality, unbiased, reliable labor market information.</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The Institute actively pursues an understanding of user needs and integrates that understanding in the development, production, and delivery of labor market information products.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The Institute serves as a central node for a network of data producers, users, and intermediaries – bringing them together to collaborate, educate, innovate, and lead.</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The Institute promotes professional excellence to improve the quality of the LMI created and the analysis of that information, including guidance about the most appropriate interpretation and application of LMI.</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The Institute conducts all its activities in a respectful, cooperative, courteous, and inclusive manner.</a:t>
            </a:r>
          </a:p>
          <a:p>
            <a:pPr marL="0" indent="0">
              <a:buFont typeface="Arial" panose="020B0604020202020204" pitchFamily="34" charset="0"/>
              <a:buNone/>
            </a:pPr>
            <a:endParaRPr lang="en-US" sz="1200" b="0" i="0" kern="1200" dirty="0">
              <a:solidFill>
                <a:schemeClr val="tx1"/>
              </a:solidFill>
              <a:effectLst/>
              <a:latin typeface="+mn-lt"/>
              <a:ea typeface="+mn-ea"/>
              <a:cs typeface="+mn-cs"/>
            </a:endParaRPr>
          </a:p>
          <a:p>
            <a:pPr marL="0" indent="0">
              <a:buFont typeface="Arial" panose="020B0604020202020204" pitchFamily="34" charset="0"/>
              <a:buNone/>
            </a:pP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DB51F6E-EDDB-4E2A-B9C4-BD74D3A45423}" type="slidenum">
              <a:rPr lang="en-US" smtClean="0"/>
              <a:t>2</a:t>
            </a:fld>
            <a:endParaRPr lang="en-US"/>
          </a:p>
        </p:txBody>
      </p:sp>
    </p:spTree>
    <p:extLst>
      <p:ext uri="{BB962C8B-B14F-4D97-AF65-F5344CB8AC3E}">
        <p14:creationId xmlns:p14="http://schemas.microsoft.com/office/powerpoint/2010/main" val="2660778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The LMI Institute Board meets quarterly. These meetings are an opportunity to revisit our strategic plan and continuously align our work in ways that best support the LMI network. In our last meeting of 2017, we met in-person in Washington, DC to review our accomplishments over the year, identify areas for improvement, and begin the strategic planning process for 2018 and beyond. The strategic planning process is now in its next phase and we are in the process of setting it forth. </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Board Composition </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LMI Institute Board of Directors will have 9 members.</a:t>
            </a:r>
          </a:p>
          <a:p>
            <a:pPr lvl="0"/>
            <a:r>
              <a:rPr lang="en-US" sz="1200" kern="1200" dirty="0">
                <a:solidFill>
                  <a:schemeClr val="tx1"/>
                </a:solidFill>
                <a:effectLst/>
                <a:latin typeface="+mn-lt"/>
                <a:ea typeface="+mn-ea"/>
                <a:cs typeface="+mn-cs"/>
              </a:rPr>
              <a:t>The Board of Directors will consist of:</a:t>
            </a:r>
          </a:p>
          <a:p>
            <a:pPr lvl="1"/>
            <a:r>
              <a:rPr lang="en-US" sz="1200" kern="1200" dirty="0">
                <a:solidFill>
                  <a:schemeClr val="tx1"/>
                </a:solidFill>
                <a:effectLst/>
                <a:latin typeface="+mn-lt"/>
                <a:ea typeface="+mn-ea"/>
                <a:cs typeface="+mn-cs"/>
              </a:rPr>
              <a:t>Six LMI directors from dues-paying member states, and</a:t>
            </a:r>
          </a:p>
          <a:p>
            <a:pPr lvl="1"/>
            <a:r>
              <a:rPr lang="en-US" sz="1200" kern="1200" dirty="0">
                <a:solidFill>
                  <a:schemeClr val="tx1"/>
                </a:solidFill>
                <a:effectLst/>
                <a:latin typeface="+mn-lt"/>
                <a:ea typeface="+mn-ea"/>
                <a:cs typeface="+mn-cs"/>
              </a:rPr>
              <a:t>Three others, including two workforce system representatives and another user group representative from among LMI customers.</a:t>
            </a:r>
          </a:p>
          <a:p>
            <a:pPr lvl="0"/>
            <a:r>
              <a:rPr lang="en-US" sz="1200" kern="1200" dirty="0">
                <a:solidFill>
                  <a:schemeClr val="tx1"/>
                </a:solidFill>
                <a:effectLst/>
                <a:latin typeface="+mn-lt"/>
                <a:ea typeface="+mn-ea"/>
                <a:cs typeface="+mn-cs"/>
              </a:rPr>
              <a:t>At least two of the nine board members will be selected from among C2ER’s board members to ensure cross communication related to C2ER’s fiduciary responsibility for the LMI Institute.</a:t>
            </a:r>
          </a:p>
          <a:p>
            <a:br>
              <a:rPr lang="en-US" sz="1200" b="1"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Board Terms</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Board members will serve staggered three year terms. </a:t>
            </a:r>
          </a:p>
          <a:p>
            <a:pPr lvl="0"/>
            <a:r>
              <a:rPr lang="en-US" sz="1200" kern="1200" dirty="0">
                <a:solidFill>
                  <a:schemeClr val="tx1"/>
                </a:solidFill>
                <a:effectLst/>
                <a:latin typeface="+mn-lt"/>
                <a:ea typeface="+mn-ea"/>
                <a:cs typeface="+mn-cs"/>
              </a:rPr>
              <a:t>Board members will be limited to serving two consecutive terms.</a:t>
            </a:r>
          </a:p>
          <a:p>
            <a:pPr lvl="0"/>
            <a:r>
              <a:rPr lang="en-US" sz="1200" kern="1200" dirty="0">
                <a:solidFill>
                  <a:schemeClr val="tx1"/>
                </a:solidFill>
                <a:effectLst/>
                <a:latin typeface="+mn-lt"/>
                <a:ea typeface="+mn-ea"/>
                <a:cs typeface="+mn-cs"/>
              </a:rPr>
              <a:t>Terms are July 1</a:t>
            </a:r>
            <a:r>
              <a:rPr lang="en-US" sz="1200" kern="1200" baseline="30000" dirty="0">
                <a:solidFill>
                  <a:schemeClr val="tx1"/>
                </a:solidFill>
                <a:effectLst/>
                <a:latin typeface="+mn-lt"/>
                <a:ea typeface="+mn-ea"/>
                <a:cs typeface="+mn-cs"/>
              </a:rPr>
              <a:t>st</a:t>
            </a:r>
            <a:r>
              <a:rPr lang="en-US" sz="1200" kern="1200" dirty="0">
                <a:solidFill>
                  <a:schemeClr val="tx1"/>
                </a:solidFill>
                <a:effectLst/>
                <a:latin typeface="+mn-lt"/>
                <a:ea typeface="+mn-ea"/>
                <a:cs typeface="+mn-cs"/>
              </a:rPr>
              <a:t> (of elected year) – June 30</a:t>
            </a:r>
            <a:r>
              <a:rPr lang="en-US" sz="1200" kern="1200" baseline="30000" dirty="0">
                <a:solidFill>
                  <a:schemeClr val="tx1"/>
                </a:solidFill>
                <a:effectLst/>
                <a:latin typeface="+mn-lt"/>
                <a:ea typeface="+mn-ea"/>
                <a:cs typeface="+mn-cs"/>
              </a:rPr>
              <a:t>th </a:t>
            </a:r>
            <a:r>
              <a:rPr lang="en-US" sz="1200" kern="1200" baseline="0" dirty="0">
                <a:solidFill>
                  <a:schemeClr val="tx1"/>
                </a:solidFill>
                <a:effectLst/>
                <a:latin typeface="+mn-lt"/>
                <a:ea typeface="+mn-ea"/>
                <a:cs typeface="+mn-cs"/>
              </a:rPr>
              <a:t> (of the following year) </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Current board members will serve staggered terms and then become eligible for as many as two full terms at the end of their current term, if nominated.</a:t>
            </a:r>
          </a:p>
          <a:p>
            <a:pPr lvl="0"/>
            <a:endParaRPr lang="en-US" sz="1200"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Officer Nominations</a:t>
            </a:r>
            <a:endParaRPr lang="en-US" sz="1200" b="1"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Board of Directors will select a Vice Chairman at the LMI Institute Annual Forum each year from the existing Board.</a:t>
            </a:r>
          </a:p>
          <a:p>
            <a:pPr lvl="0"/>
            <a:r>
              <a:rPr lang="en-US" sz="1200" kern="1200" dirty="0">
                <a:solidFill>
                  <a:schemeClr val="tx1"/>
                </a:solidFill>
                <a:effectLst/>
                <a:latin typeface="+mn-lt"/>
                <a:ea typeface="+mn-ea"/>
                <a:cs typeface="+mn-cs"/>
              </a:rPr>
              <a:t>The Vice Chairman will serve in this post for one year before automatically becoming Chairman in the second year.</a:t>
            </a:r>
          </a:p>
          <a:p>
            <a:pPr lvl="0"/>
            <a:r>
              <a:rPr lang="en-US" sz="1200" kern="1200" dirty="0">
                <a:solidFill>
                  <a:schemeClr val="tx1"/>
                </a:solidFill>
                <a:effectLst/>
                <a:latin typeface="+mn-lt"/>
                <a:ea typeface="+mn-ea"/>
                <a:cs typeface="+mn-cs"/>
              </a:rPr>
              <a:t>The Chairman will serve for one year.</a:t>
            </a:r>
          </a:p>
          <a:p>
            <a:pPr lvl="0"/>
            <a:r>
              <a:rPr lang="en-US" sz="1200" kern="1200" dirty="0">
                <a:solidFill>
                  <a:schemeClr val="tx1"/>
                </a:solidFill>
                <a:effectLst/>
                <a:latin typeface="+mn-lt"/>
                <a:ea typeface="+mn-ea"/>
                <a:cs typeface="+mn-cs"/>
              </a:rPr>
              <a:t>The process of selecting a Vice Chairman and elevating the existing Vice Chairman to the Chairman role will be repeated annually.</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8DB51F6E-EDDB-4E2A-B9C4-BD74D3A45423}" type="slidenum">
              <a:rPr lang="en-US" smtClean="0"/>
              <a:t>3</a:t>
            </a:fld>
            <a:endParaRPr lang="en-US"/>
          </a:p>
        </p:txBody>
      </p:sp>
    </p:spTree>
    <p:extLst>
      <p:ext uri="{BB962C8B-B14F-4D97-AF65-F5344CB8AC3E}">
        <p14:creationId xmlns:p14="http://schemas.microsoft.com/office/powerpoint/2010/main" val="31027249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The LMI Institute Board meets quarterly. These meetings are an opportunity to revisit our strategic plan and continuously align our work in ways that best support the LMI network. In our last meeting of 2017, we met in-person in Washington, DC to review our accomplishments over the year, identify areas for improvement, and begin the strategic planning process for 2018 and beyond. The strategic planning process is now in its next phase and we are in the process of setting it forth. </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Board Composition </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LMI Institute Board of Directors will have 9 members.</a:t>
            </a:r>
          </a:p>
          <a:p>
            <a:pPr lvl="0"/>
            <a:r>
              <a:rPr lang="en-US" sz="1200" kern="1200" dirty="0">
                <a:solidFill>
                  <a:schemeClr val="tx1"/>
                </a:solidFill>
                <a:effectLst/>
                <a:latin typeface="+mn-lt"/>
                <a:ea typeface="+mn-ea"/>
                <a:cs typeface="+mn-cs"/>
              </a:rPr>
              <a:t>The Board of Directors will consist of:</a:t>
            </a:r>
          </a:p>
          <a:p>
            <a:pPr lvl="1"/>
            <a:r>
              <a:rPr lang="en-US" sz="1200" kern="1200" dirty="0">
                <a:solidFill>
                  <a:schemeClr val="tx1"/>
                </a:solidFill>
                <a:effectLst/>
                <a:latin typeface="+mn-lt"/>
                <a:ea typeface="+mn-ea"/>
                <a:cs typeface="+mn-cs"/>
              </a:rPr>
              <a:t>Six LMI directors from dues-paying member states, and</a:t>
            </a:r>
          </a:p>
          <a:p>
            <a:pPr lvl="1"/>
            <a:r>
              <a:rPr lang="en-US" sz="1200" kern="1200" dirty="0">
                <a:solidFill>
                  <a:schemeClr val="tx1"/>
                </a:solidFill>
                <a:effectLst/>
                <a:latin typeface="+mn-lt"/>
                <a:ea typeface="+mn-ea"/>
                <a:cs typeface="+mn-cs"/>
              </a:rPr>
              <a:t>Three others, including two workforce system representatives and another user group representative from among LMI customers.</a:t>
            </a:r>
          </a:p>
          <a:p>
            <a:pPr lvl="0"/>
            <a:r>
              <a:rPr lang="en-US" sz="1200" kern="1200" dirty="0">
                <a:solidFill>
                  <a:schemeClr val="tx1"/>
                </a:solidFill>
                <a:effectLst/>
                <a:latin typeface="+mn-lt"/>
                <a:ea typeface="+mn-ea"/>
                <a:cs typeface="+mn-cs"/>
              </a:rPr>
              <a:t>At least two of the nine board members will be selected from among C2ER’s board members to ensure cross communication related to C2ER’s fiduciary responsibility for the LMI Institute.</a:t>
            </a:r>
          </a:p>
          <a:p>
            <a:br>
              <a:rPr lang="en-US" sz="1200" b="1"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Board Terms</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Board members will serve staggered three year terms. </a:t>
            </a:r>
          </a:p>
          <a:p>
            <a:pPr lvl="0"/>
            <a:r>
              <a:rPr lang="en-US" sz="1200" kern="1200" dirty="0">
                <a:solidFill>
                  <a:schemeClr val="tx1"/>
                </a:solidFill>
                <a:effectLst/>
                <a:latin typeface="+mn-lt"/>
                <a:ea typeface="+mn-ea"/>
                <a:cs typeface="+mn-cs"/>
              </a:rPr>
              <a:t>Board members will be limited to serving two consecutive terms.</a:t>
            </a:r>
          </a:p>
          <a:p>
            <a:pPr lvl="0"/>
            <a:r>
              <a:rPr lang="en-US" sz="1200" kern="1200" dirty="0">
                <a:solidFill>
                  <a:schemeClr val="tx1"/>
                </a:solidFill>
                <a:effectLst/>
                <a:latin typeface="+mn-lt"/>
                <a:ea typeface="+mn-ea"/>
                <a:cs typeface="+mn-cs"/>
              </a:rPr>
              <a:t>Terms are July 1</a:t>
            </a:r>
            <a:r>
              <a:rPr lang="en-US" sz="1200" kern="1200" baseline="30000" dirty="0">
                <a:solidFill>
                  <a:schemeClr val="tx1"/>
                </a:solidFill>
                <a:effectLst/>
                <a:latin typeface="+mn-lt"/>
                <a:ea typeface="+mn-ea"/>
                <a:cs typeface="+mn-cs"/>
              </a:rPr>
              <a:t>st</a:t>
            </a:r>
            <a:r>
              <a:rPr lang="en-US" sz="1200" kern="1200" dirty="0">
                <a:solidFill>
                  <a:schemeClr val="tx1"/>
                </a:solidFill>
                <a:effectLst/>
                <a:latin typeface="+mn-lt"/>
                <a:ea typeface="+mn-ea"/>
                <a:cs typeface="+mn-cs"/>
              </a:rPr>
              <a:t> (of elected year) – June 30</a:t>
            </a:r>
            <a:r>
              <a:rPr lang="en-US" sz="1200" kern="1200" baseline="30000" dirty="0">
                <a:solidFill>
                  <a:schemeClr val="tx1"/>
                </a:solidFill>
                <a:effectLst/>
                <a:latin typeface="+mn-lt"/>
                <a:ea typeface="+mn-ea"/>
                <a:cs typeface="+mn-cs"/>
              </a:rPr>
              <a:t>th </a:t>
            </a:r>
            <a:r>
              <a:rPr lang="en-US" sz="1200" kern="1200" baseline="0" dirty="0">
                <a:solidFill>
                  <a:schemeClr val="tx1"/>
                </a:solidFill>
                <a:effectLst/>
                <a:latin typeface="+mn-lt"/>
                <a:ea typeface="+mn-ea"/>
                <a:cs typeface="+mn-cs"/>
              </a:rPr>
              <a:t> (of the following year) </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Current board members will serve staggered terms and then become eligible for as many as two full terms at the end of their current term, if nominated.</a:t>
            </a:r>
          </a:p>
          <a:p>
            <a:pPr lvl="0"/>
            <a:endParaRPr lang="en-US" sz="1200"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Officer Nominations</a:t>
            </a:r>
            <a:endParaRPr lang="en-US" sz="1200" b="1"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Board of Directors will select a Vice Chairman at the LMI Institute Annual Forum each year from the existing Board.</a:t>
            </a:r>
          </a:p>
          <a:p>
            <a:pPr lvl="0"/>
            <a:r>
              <a:rPr lang="en-US" sz="1200" kern="1200" dirty="0">
                <a:solidFill>
                  <a:schemeClr val="tx1"/>
                </a:solidFill>
                <a:effectLst/>
                <a:latin typeface="+mn-lt"/>
                <a:ea typeface="+mn-ea"/>
                <a:cs typeface="+mn-cs"/>
              </a:rPr>
              <a:t>The Vice Chairman will serve in this post for one year before automatically becoming Chairman in the second year.</a:t>
            </a:r>
          </a:p>
          <a:p>
            <a:pPr lvl="0"/>
            <a:r>
              <a:rPr lang="en-US" sz="1200" kern="1200" dirty="0">
                <a:solidFill>
                  <a:schemeClr val="tx1"/>
                </a:solidFill>
                <a:effectLst/>
                <a:latin typeface="+mn-lt"/>
                <a:ea typeface="+mn-ea"/>
                <a:cs typeface="+mn-cs"/>
              </a:rPr>
              <a:t>The Chairman will serve for one year.</a:t>
            </a:r>
          </a:p>
          <a:p>
            <a:pPr lvl="0"/>
            <a:r>
              <a:rPr lang="en-US" sz="1200" kern="1200" dirty="0">
                <a:solidFill>
                  <a:schemeClr val="tx1"/>
                </a:solidFill>
                <a:effectLst/>
                <a:latin typeface="+mn-lt"/>
                <a:ea typeface="+mn-ea"/>
                <a:cs typeface="+mn-cs"/>
              </a:rPr>
              <a:t>The process of selecting a Vice Chairman and elevating the existing Vice Chairman to the Chairman role will be repeated annually.</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8DB51F6E-EDDB-4E2A-B9C4-BD74D3A45423}" type="slidenum">
              <a:rPr lang="en-US" smtClean="0"/>
              <a:t>4</a:t>
            </a:fld>
            <a:endParaRPr lang="en-US"/>
          </a:p>
        </p:txBody>
      </p:sp>
    </p:spTree>
    <p:extLst>
      <p:ext uri="{BB962C8B-B14F-4D97-AF65-F5344CB8AC3E}">
        <p14:creationId xmlns:p14="http://schemas.microsoft.com/office/powerpoint/2010/main" val="1135738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The LMI Institute Board meets quarterly. These meetings are an opportunity to revisit our strategic plan and continuously align our work in ways that best support the LMI network. In our last meeting of 2017, we met in-person in Washington, DC to review our accomplishments over the year, identify areas for improvement, and begin the strategic planning process for 2018 and beyond. The strategic planning process is now in its next phase and we are in the process of setting it forth. </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Board Composition </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LMI Institute Board of Directors will have 9 members.</a:t>
            </a:r>
          </a:p>
          <a:p>
            <a:pPr lvl="0"/>
            <a:r>
              <a:rPr lang="en-US" sz="1200" kern="1200" dirty="0">
                <a:solidFill>
                  <a:schemeClr val="tx1"/>
                </a:solidFill>
                <a:effectLst/>
                <a:latin typeface="+mn-lt"/>
                <a:ea typeface="+mn-ea"/>
                <a:cs typeface="+mn-cs"/>
              </a:rPr>
              <a:t>The Board of Directors will consist of:</a:t>
            </a:r>
          </a:p>
          <a:p>
            <a:pPr lvl="1"/>
            <a:r>
              <a:rPr lang="en-US" sz="1200" kern="1200" dirty="0">
                <a:solidFill>
                  <a:schemeClr val="tx1"/>
                </a:solidFill>
                <a:effectLst/>
                <a:latin typeface="+mn-lt"/>
                <a:ea typeface="+mn-ea"/>
                <a:cs typeface="+mn-cs"/>
              </a:rPr>
              <a:t>Six LMI directors from dues-paying member states, and</a:t>
            </a:r>
          </a:p>
          <a:p>
            <a:pPr lvl="1"/>
            <a:r>
              <a:rPr lang="en-US" sz="1200" kern="1200" dirty="0">
                <a:solidFill>
                  <a:schemeClr val="tx1"/>
                </a:solidFill>
                <a:effectLst/>
                <a:latin typeface="+mn-lt"/>
                <a:ea typeface="+mn-ea"/>
                <a:cs typeface="+mn-cs"/>
              </a:rPr>
              <a:t>Three others, including two workforce system representatives and another user group representative from among LMI customers.</a:t>
            </a:r>
          </a:p>
          <a:p>
            <a:pPr lvl="0"/>
            <a:r>
              <a:rPr lang="en-US" sz="1200" kern="1200" dirty="0">
                <a:solidFill>
                  <a:schemeClr val="tx1"/>
                </a:solidFill>
                <a:effectLst/>
                <a:latin typeface="+mn-lt"/>
                <a:ea typeface="+mn-ea"/>
                <a:cs typeface="+mn-cs"/>
              </a:rPr>
              <a:t>At least two of the nine board members will be selected from among C2ER’s board members to ensure cross communication related to C2ER’s fiduciary responsibility for the LMI Institute.</a:t>
            </a:r>
          </a:p>
          <a:p>
            <a:br>
              <a:rPr lang="en-US" sz="1200" b="1"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Board Terms</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Board members will serve staggered three year terms. </a:t>
            </a:r>
          </a:p>
          <a:p>
            <a:pPr lvl="0"/>
            <a:r>
              <a:rPr lang="en-US" sz="1200" kern="1200" dirty="0">
                <a:solidFill>
                  <a:schemeClr val="tx1"/>
                </a:solidFill>
                <a:effectLst/>
                <a:latin typeface="+mn-lt"/>
                <a:ea typeface="+mn-ea"/>
                <a:cs typeface="+mn-cs"/>
              </a:rPr>
              <a:t>Board members will be limited to serving two consecutive terms.</a:t>
            </a:r>
          </a:p>
          <a:p>
            <a:pPr lvl="0"/>
            <a:r>
              <a:rPr lang="en-US" sz="1200" kern="1200" dirty="0">
                <a:solidFill>
                  <a:schemeClr val="tx1"/>
                </a:solidFill>
                <a:effectLst/>
                <a:latin typeface="+mn-lt"/>
                <a:ea typeface="+mn-ea"/>
                <a:cs typeface="+mn-cs"/>
              </a:rPr>
              <a:t>Terms are July 1</a:t>
            </a:r>
            <a:r>
              <a:rPr lang="en-US" sz="1200" kern="1200" baseline="30000" dirty="0">
                <a:solidFill>
                  <a:schemeClr val="tx1"/>
                </a:solidFill>
                <a:effectLst/>
                <a:latin typeface="+mn-lt"/>
                <a:ea typeface="+mn-ea"/>
                <a:cs typeface="+mn-cs"/>
              </a:rPr>
              <a:t>st</a:t>
            </a:r>
            <a:r>
              <a:rPr lang="en-US" sz="1200" kern="1200" dirty="0">
                <a:solidFill>
                  <a:schemeClr val="tx1"/>
                </a:solidFill>
                <a:effectLst/>
                <a:latin typeface="+mn-lt"/>
                <a:ea typeface="+mn-ea"/>
                <a:cs typeface="+mn-cs"/>
              </a:rPr>
              <a:t> (of elected year) – June 30</a:t>
            </a:r>
            <a:r>
              <a:rPr lang="en-US" sz="1200" kern="1200" baseline="30000" dirty="0">
                <a:solidFill>
                  <a:schemeClr val="tx1"/>
                </a:solidFill>
                <a:effectLst/>
                <a:latin typeface="+mn-lt"/>
                <a:ea typeface="+mn-ea"/>
                <a:cs typeface="+mn-cs"/>
              </a:rPr>
              <a:t>th </a:t>
            </a:r>
            <a:r>
              <a:rPr lang="en-US" sz="1200" kern="1200" baseline="0" dirty="0">
                <a:solidFill>
                  <a:schemeClr val="tx1"/>
                </a:solidFill>
                <a:effectLst/>
                <a:latin typeface="+mn-lt"/>
                <a:ea typeface="+mn-ea"/>
                <a:cs typeface="+mn-cs"/>
              </a:rPr>
              <a:t> (of the following year) </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Current board members will serve staggered terms and then become eligible for as many as two full terms at the end of their current term, if nominated.</a:t>
            </a:r>
          </a:p>
          <a:p>
            <a:pPr lvl="0"/>
            <a:endParaRPr lang="en-US" sz="1200"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Officer Nominations</a:t>
            </a:r>
            <a:endParaRPr lang="en-US" sz="1200" b="1"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Board of Directors will select a Vice Chairman at the LMI Institute Annual Forum each year from the existing Board.</a:t>
            </a:r>
          </a:p>
          <a:p>
            <a:pPr lvl="0"/>
            <a:r>
              <a:rPr lang="en-US" sz="1200" kern="1200" dirty="0">
                <a:solidFill>
                  <a:schemeClr val="tx1"/>
                </a:solidFill>
                <a:effectLst/>
                <a:latin typeface="+mn-lt"/>
                <a:ea typeface="+mn-ea"/>
                <a:cs typeface="+mn-cs"/>
              </a:rPr>
              <a:t>The Vice Chairman will serve in this post for one year before automatically becoming Chairman in the second year.</a:t>
            </a:r>
          </a:p>
          <a:p>
            <a:pPr lvl="0"/>
            <a:r>
              <a:rPr lang="en-US" sz="1200" kern="1200" dirty="0">
                <a:solidFill>
                  <a:schemeClr val="tx1"/>
                </a:solidFill>
                <a:effectLst/>
                <a:latin typeface="+mn-lt"/>
                <a:ea typeface="+mn-ea"/>
                <a:cs typeface="+mn-cs"/>
              </a:rPr>
              <a:t>The Chairman will serve for one year.</a:t>
            </a:r>
          </a:p>
          <a:p>
            <a:pPr lvl="0"/>
            <a:r>
              <a:rPr lang="en-US" sz="1200" kern="1200" dirty="0">
                <a:solidFill>
                  <a:schemeClr val="tx1"/>
                </a:solidFill>
                <a:effectLst/>
                <a:latin typeface="+mn-lt"/>
                <a:ea typeface="+mn-ea"/>
                <a:cs typeface="+mn-cs"/>
              </a:rPr>
              <a:t>The process of selecting a Vice Chairman and elevating the existing Vice Chairman to the Chairman role will be repeated annually.</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8DB51F6E-EDDB-4E2A-B9C4-BD74D3A45423}" type="slidenum">
              <a:rPr lang="en-US" smtClean="0"/>
              <a:t>5</a:t>
            </a:fld>
            <a:endParaRPr lang="en-US"/>
          </a:p>
        </p:txBody>
      </p:sp>
    </p:spTree>
    <p:extLst>
      <p:ext uri="{BB962C8B-B14F-4D97-AF65-F5344CB8AC3E}">
        <p14:creationId xmlns:p14="http://schemas.microsoft.com/office/powerpoint/2010/main" val="4011529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The LMI Institute Board meets quarterly. These meetings are an opportunity to revisit our strategic plan and continuously align our work in ways that best support the LMI network. In our last meeting of 2017, we met in-person in Washington, DC to review our accomplishments over the year, identify areas for improvement, and begin the strategic planning process for 2018 and beyond. The strategic planning process is now in its next phase and we are in the process of setting it forth. </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Board Composition </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LMI Institute Board of Directors will have 9 members.</a:t>
            </a:r>
          </a:p>
          <a:p>
            <a:pPr lvl="0"/>
            <a:r>
              <a:rPr lang="en-US" sz="1200" kern="1200" dirty="0">
                <a:solidFill>
                  <a:schemeClr val="tx1"/>
                </a:solidFill>
                <a:effectLst/>
                <a:latin typeface="+mn-lt"/>
                <a:ea typeface="+mn-ea"/>
                <a:cs typeface="+mn-cs"/>
              </a:rPr>
              <a:t>The Board of Directors will consist of:</a:t>
            </a:r>
          </a:p>
          <a:p>
            <a:pPr lvl="1"/>
            <a:r>
              <a:rPr lang="en-US" sz="1200" kern="1200" dirty="0">
                <a:solidFill>
                  <a:schemeClr val="tx1"/>
                </a:solidFill>
                <a:effectLst/>
                <a:latin typeface="+mn-lt"/>
                <a:ea typeface="+mn-ea"/>
                <a:cs typeface="+mn-cs"/>
              </a:rPr>
              <a:t>Six LMI directors from dues-paying member states, and</a:t>
            </a:r>
          </a:p>
          <a:p>
            <a:pPr lvl="1"/>
            <a:r>
              <a:rPr lang="en-US" sz="1200" kern="1200" dirty="0">
                <a:solidFill>
                  <a:schemeClr val="tx1"/>
                </a:solidFill>
                <a:effectLst/>
                <a:latin typeface="+mn-lt"/>
                <a:ea typeface="+mn-ea"/>
                <a:cs typeface="+mn-cs"/>
              </a:rPr>
              <a:t>Three others, including two workforce system representatives and another user group representative from among LMI customers.</a:t>
            </a:r>
          </a:p>
          <a:p>
            <a:pPr lvl="0"/>
            <a:r>
              <a:rPr lang="en-US" sz="1200" kern="1200" dirty="0">
                <a:solidFill>
                  <a:schemeClr val="tx1"/>
                </a:solidFill>
                <a:effectLst/>
                <a:latin typeface="+mn-lt"/>
                <a:ea typeface="+mn-ea"/>
                <a:cs typeface="+mn-cs"/>
              </a:rPr>
              <a:t>At least two of the nine board members will be selected from among C2ER’s board members to ensure cross communication related to C2ER’s fiduciary responsibility for the LMI Institute.</a:t>
            </a:r>
          </a:p>
          <a:p>
            <a:br>
              <a:rPr lang="en-US" sz="1200" b="1"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Board Terms</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Board members will serve staggered three year terms. </a:t>
            </a:r>
          </a:p>
          <a:p>
            <a:pPr lvl="0"/>
            <a:r>
              <a:rPr lang="en-US" sz="1200" kern="1200" dirty="0">
                <a:solidFill>
                  <a:schemeClr val="tx1"/>
                </a:solidFill>
                <a:effectLst/>
                <a:latin typeface="+mn-lt"/>
                <a:ea typeface="+mn-ea"/>
                <a:cs typeface="+mn-cs"/>
              </a:rPr>
              <a:t>Board members will be limited to serving two consecutive terms.</a:t>
            </a:r>
          </a:p>
          <a:p>
            <a:pPr lvl="0"/>
            <a:r>
              <a:rPr lang="en-US" sz="1200" kern="1200" dirty="0">
                <a:solidFill>
                  <a:schemeClr val="tx1"/>
                </a:solidFill>
                <a:effectLst/>
                <a:latin typeface="+mn-lt"/>
                <a:ea typeface="+mn-ea"/>
                <a:cs typeface="+mn-cs"/>
              </a:rPr>
              <a:t>Terms are July 1</a:t>
            </a:r>
            <a:r>
              <a:rPr lang="en-US" sz="1200" kern="1200" baseline="30000" dirty="0">
                <a:solidFill>
                  <a:schemeClr val="tx1"/>
                </a:solidFill>
                <a:effectLst/>
                <a:latin typeface="+mn-lt"/>
                <a:ea typeface="+mn-ea"/>
                <a:cs typeface="+mn-cs"/>
              </a:rPr>
              <a:t>st</a:t>
            </a:r>
            <a:r>
              <a:rPr lang="en-US" sz="1200" kern="1200" dirty="0">
                <a:solidFill>
                  <a:schemeClr val="tx1"/>
                </a:solidFill>
                <a:effectLst/>
                <a:latin typeface="+mn-lt"/>
                <a:ea typeface="+mn-ea"/>
                <a:cs typeface="+mn-cs"/>
              </a:rPr>
              <a:t> (of elected year) – June 30</a:t>
            </a:r>
            <a:r>
              <a:rPr lang="en-US" sz="1200" kern="1200" baseline="30000" dirty="0">
                <a:solidFill>
                  <a:schemeClr val="tx1"/>
                </a:solidFill>
                <a:effectLst/>
                <a:latin typeface="+mn-lt"/>
                <a:ea typeface="+mn-ea"/>
                <a:cs typeface="+mn-cs"/>
              </a:rPr>
              <a:t>th </a:t>
            </a:r>
            <a:r>
              <a:rPr lang="en-US" sz="1200" kern="1200" baseline="0" dirty="0">
                <a:solidFill>
                  <a:schemeClr val="tx1"/>
                </a:solidFill>
                <a:effectLst/>
                <a:latin typeface="+mn-lt"/>
                <a:ea typeface="+mn-ea"/>
                <a:cs typeface="+mn-cs"/>
              </a:rPr>
              <a:t> (of the following year) </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Current board members will serve staggered terms and then become eligible for as many as two full terms at the end of their current term, if nominated.</a:t>
            </a:r>
          </a:p>
          <a:p>
            <a:pPr lvl="0"/>
            <a:endParaRPr lang="en-US" sz="1200"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Officer Nominations</a:t>
            </a:r>
            <a:endParaRPr lang="en-US" sz="1200" b="1"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Board of Directors will select a Vice Chairman at the LMI Institute Annual Forum each year from the existing Board.</a:t>
            </a:r>
          </a:p>
          <a:p>
            <a:pPr lvl="0"/>
            <a:r>
              <a:rPr lang="en-US" sz="1200" kern="1200" dirty="0">
                <a:solidFill>
                  <a:schemeClr val="tx1"/>
                </a:solidFill>
                <a:effectLst/>
                <a:latin typeface="+mn-lt"/>
                <a:ea typeface="+mn-ea"/>
                <a:cs typeface="+mn-cs"/>
              </a:rPr>
              <a:t>The Vice Chairman will serve in this post for one year before automatically becoming Chairman in the second year.</a:t>
            </a:r>
          </a:p>
          <a:p>
            <a:pPr lvl="0"/>
            <a:r>
              <a:rPr lang="en-US" sz="1200" kern="1200" dirty="0">
                <a:solidFill>
                  <a:schemeClr val="tx1"/>
                </a:solidFill>
                <a:effectLst/>
                <a:latin typeface="+mn-lt"/>
                <a:ea typeface="+mn-ea"/>
                <a:cs typeface="+mn-cs"/>
              </a:rPr>
              <a:t>The Chairman will serve for one year.</a:t>
            </a:r>
          </a:p>
          <a:p>
            <a:pPr lvl="0"/>
            <a:r>
              <a:rPr lang="en-US" sz="1200" kern="1200" dirty="0">
                <a:solidFill>
                  <a:schemeClr val="tx1"/>
                </a:solidFill>
                <a:effectLst/>
                <a:latin typeface="+mn-lt"/>
                <a:ea typeface="+mn-ea"/>
                <a:cs typeface="+mn-cs"/>
              </a:rPr>
              <a:t>The process of selecting a Vice Chairman and elevating the existing Vice Chairman to the Chairman role will be repeated annually.</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8DB51F6E-EDDB-4E2A-B9C4-BD74D3A45423}" type="slidenum">
              <a:rPr lang="en-US" smtClean="0"/>
              <a:t>6</a:t>
            </a:fld>
            <a:endParaRPr lang="en-US"/>
          </a:p>
        </p:txBody>
      </p:sp>
    </p:spTree>
    <p:extLst>
      <p:ext uri="{BB962C8B-B14F-4D97-AF65-F5344CB8AC3E}">
        <p14:creationId xmlns:p14="http://schemas.microsoft.com/office/powerpoint/2010/main" val="8106122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The LMI Institute Board meets quarterly. These meetings are an opportunity to revisit our strategic plan and continuously align our work in ways that best support the LMI network. In our last meeting of 2017, we met in-person in Washington, DC to review our accomplishments over the year, identify areas for improvement, and begin the strategic planning process for 2018 and beyond. The strategic planning process is now in its next phase and we are in the process of setting it forth. </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Board Composition </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LMI Institute Board of Directors will have 9 members.</a:t>
            </a:r>
          </a:p>
          <a:p>
            <a:pPr lvl="0"/>
            <a:r>
              <a:rPr lang="en-US" sz="1200" kern="1200" dirty="0">
                <a:solidFill>
                  <a:schemeClr val="tx1"/>
                </a:solidFill>
                <a:effectLst/>
                <a:latin typeface="+mn-lt"/>
                <a:ea typeface="+mn-ea"/>
                <a:cs typeface="+mn-cs"/>
              </a:rPr>
              <a:t>The Board of Directors will consist of:</a:t>
            </a:r>
          </a:p>
          <a:p>
            <a:pPr lvl="1"/>
            <a:r>
              <a:rPr lang="en-US" sz="1200" kern="1200" dirty="0">
                <a:solidFill>
                  <a:schemeClr val="tx1"/>
                </a:solidFill>
                <a:effectLst/>
                <a:latin typeface="+mn-lt"/>
                <a:ea typeface="+mn-ea"/>
                <a:cs typeface="+mn-cs"/>
              </a:rPr>
              <a:t>Six LMI directors from dues-paying member states, and</a:t>
            </a:r>
          </a:p>
          <a:p>
            <a:pPr lvl="1"/>
            <a:r>
              <a:rPr lang="en-US" sz="1200" kern="1200" dirty="0">
                <a:solidFill>
                  <a:schemeClr val="tx1"/>
                </a:solidFill>
                <a:effectLst/>
                <a:latin typeface="+mn-lt"/>
                <a:ea typeface="+mn-ea"/>
                <a:cs typeface="+mn-cs"/>
              </a:rPr>
              <a:t>Three others, including two workforce system representatives and another user group representative from among LMI customers.</a:t>
            </a:r>
          </a:p>
          <a:p>
            <a:pPr lvl="0"/>
            <a:r>
              <a:rPr lang="en-US" sz="1200" kern="1200" dirty="0">
                <a:solidFill>
                  <a:schemeClr val="tx1"/>
                </a:solidFill>
                <a:effectLst/>
                <a:latin typeface="+mn-lt"/>
                <a:ea typeface="+mn-ea"/>
                <a:cs typeface="+mn-cs"/>
              </a:rPr>
              <a:t>At least two of the nine board members will be selected from among C2ER’s board members to ensure cross communication related to C2ER’s fiduciary responsibility for the LMI Institute.</a:t>
            </a:r>
          </a:p>
          <a:p>
            <a:br>
              <a:rPr lang="en-US" sz="1200" b="1"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Board Terms</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Board members will serve staggered three year terms. </a:t>
            </a:r>
          </a:p>
          <a:p>
            <a:pPr lvl="0"/>
            <a:r>
              <a:rPr lang="en-US" sz="1200" kern="1200" dirty="0">
                <a:solidFill>
                  <a:schemeClr val="tx1"/>
                </a:solidFill>
                <a:effectLst/>
                <a:latin typeface="+mn-lt"/>
                <a:ea typeface="+mn-ea"/>
                <a:cs typeface="+mn-cs"/>
              </a:rPr>
              <a:t>Board members will be limited to serving two consecutive terms.</a:t>
            </a:r>
          </a:p>
          <a:p>
            <a:pPr lvl="0"/>
            <a:r>
              <a:rPr lang="en-US" sz="1200" kern="1200" dirty="0">
                <a:solidFill>
                  <a:schemeClr val="tx1"/>
                </a:solidFill>
                <a:effectLst/>
                <a:latin typeface="+mn-lt"/>
                <a:ea typeface="+mn-ea"/>
                <a:cs typeface="+mn-cs"/>
              </a:rPr>
              <a:t>Terms are July 1</a:t>
            </a:r>
            <a:r>
              <a:rPr lang="en-US" sz="1200" kern="1200" baseline="30000" dirty="0">
                <a:solidFill>
                  <a:schemeClr val="tx1"/>
                </a:solidFill>
                <a:effectLst/>
                <a:latin typeface="+mn-lt"/>
                <a:ea typeface="+mn-ea"/>
                <a:cs typeface="+mn-cs"/>
              </a:rPr>
              <a:t>st</a:t>
            </a:r>
            <a:r>
              <a:rPr lang="en-US" sz="1200" kern="1200" dirty="0">
                <a:solidFill>
                  <a:schemeClr val="tx1"/>
                </a:solidFill>
                <a:effectLst/>
                <a:latin typeface="+mn-lt"/>
                <a:ea typeface="+mn-ea"/>
                <a:cs typeface="+mn-cs"/>
              </a:rPr>
              <a:t> (of elected year) – June 30</a:t>
            </a:r>
            <a:r>
              <a:rPr lang="en-US" sz="1200" kern="1200" baseline="30000" dirty="0">
                <a:solidFill>
                  <a:schemeClr val="tx1"/>
                </a:solidFill>
                <a:effectLst/>
                <a:latin typeface="+mn-lt"/>
                <a:ea typeface="+mn-ea"/>
                <a:cs typeface="+mn-cs"/>
              </a:rPr>
              <a:t>th </a:t>
            </a:r>
            <a:r>
              <a:rPr lang="en-US" sz="1200" kern="1200" baseline="0" dirty="0">
                <a:solidFill>
                  <a:schemeClr val="tx1"/>
                </a:solidFill>
                <a:effectLst/>
                <a:latin typeface="+mn-lt"/>
                <a:ea typeface="+mn-ea"/>
                <a:cs typeface="+mn-cs"/>
              </a:rPr>
              <a:t> (of the following year) </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Current board members will serve staggered terms and then become eligible for as many as two full terms at the end of their current term, if nominated.</a:t>
            </a:r>
          </a:p>
          <a:p>
            <a:pPr lvl="0"/>
            <a:endParaRPr lang="en-US" sz="1200"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Officer Nominations</a:t>
            </a:r>
            <a:endParaRPr lang="en-US" sz="1200" b="1"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Board of Directors will select a Vice Chairman at the LMI Institute Annual Forum each year from the existing Board.</a:t>
            </a:r>
          </a:p>
          <a:p>
            <a:pPr lvl="0"/>
            <a:r>
              <a:rPr lang="en-US" sz="1200" kern="1200" dirty="0">
                <a:solidFill>
                  <a:schemeClr val="tx1"/>
                </a:solidFill>
                <a:effectLst/>
                <a:latin typeface="+mn-lt"/>
                <a:ea typeface="+mn-ea"/>
                <a:cs typeface="+mn-cs"/>
              </a:rPr>
              <a:t>The Vice Chairman will serve in this post for one year before automatically becoming Chairman in the second year.</a:t>
            </a:r>
          </a:p>
          <a:p>
            <a:pPr lvl="0"/>
            <a:r>
              <a:rPr lang="en-US" sz="1200" kern="1200" dirty="0">
                <a:solidFill>
                  <a:schemeClr val="tx1"/>
                </a:solidFill>
                <a:effectLst/>
                <a:latin typeface="+mn-lt"/>
                <a:ea typeface="+mn-ea"/>
                <a:cs typeface="+mn-cs"/>
              </a:rPr>
              <a:t>The Chairman will serve for one year.</a:t>
            </a:r>
          </a:p>
          <a:p>
            <a:pPr lvl="0"/>
            <a:r>
              <a:rPr lang="en-US" sz="1200" kern="1200" dirty="0">
                <a:solidFill>
                  <a:schemeClr val="tx1"/>
                </a:solidFill>
                <a:effectLst/>
                <a:latin typeface="+mn-lt"/>
                <a:ea typeface="+mn-ea"/>
                <a:cs typeface="+mn-cs"/>
              </a:rPr>
              <a:t>The process of selecting a Vice Chairman and elevating the existing Vice Chairman to the Chairman role will be repeated annually.</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8DB51F6E-EDDB-4E2A-B9C4-BD74D3A45423}" type="slidenum">
              <a:rPr lang="en-US" smtClean="0"/>
              <a:t>7</a:t>
            </a:fld>
            <a:endParaRPr lang="en-US"/>
          </a:p>
        </p:txBody>
      </p:sp>
    </p:spTree>
    <p:extLst>
      <p:ext uri="{BB962C8B-B14F-4D97-AF65-F5344CB8AC3E}">
        <p14:creationId xmlns:p14="http://schemas.microsoft.com/office/powerpoint/2010/main" val="3792897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The LMI Institute Board meets quarterly. These meetings are an opportunity to revisit our strategic plan and continuously align our work in ways that best support the LMI network. In our last meeting of 2017, we met in-person in Washington, DC to review our accomplishments over the year, identify areas for improvement, and begin the strategic planning process for 2018 and beyond. The strategic planning process is now in its next phase and we are in the process of setting it forth. </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Board Composition </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LMI Institute Board of Directors will have 9 members.</a:t>
            </a:r>
          </a:p>
          <a:p>
            <a:pPr lvl="0"/>
            <a:r>
              <a:rPr lang="en-US" sz="1200" kern="1200" dirty="0">
                <a:solidFill>
                  <a:schemeClr val="tx1"/>
                </a:solidFill>
                <a:effectLst/>
                <a:latin typeface="+mn-lt"/>
                <a:ea typeface="+mn-ea"/>
                <a:cs typeface="+mn-cs"/>
              </a:rPr>
              <a:t>The Board of Directors will consist of:</a:t>
            </a:r>
          </a:p>
          <a:p>
            <a:pPr lvl="1"/>
            <a:r>
              <a:rPr lang="en-US" sz="1200" kern="1200" dirty="0">
                <a:solidFill>
                  <a:schemeClr val="tx1"/>
                </a:solidFill>
                <a:effectLst/>
                <a:latin typeface="+mn-lt"/>
                <a:ea typeface="+mn-ea"/>
                <a:cs typeface="+mn-cs"/>
              </a:rPr>
              <a:t>Six LMI directors from dues-paying member states, and</a:t>
            </a:r>
          </a:p>
          <a:p>
            <a:pPr lvl="1"/>
            <a:r>
              <a:rPr lang="en-US" sz="1200" kern="1200" dirty="0">
                <a:solidFill>
                  <a:schemeClr val="tx1"/>
                </a:solidFill>
                <a:effectLst/>
                <a:latin typeface="+mn-lt"/>
                <a:ea typeface="+mn-ea"/>
                <a:cs typeface="+mn-cs"/>
              </a:rPr>
              <a:t>Three others, including two workforce system representatives and another user group representative from among LMI customers.</a:t>
            </a:r>
          </a:p>
          <a:p>
            <a:pPr lvl="0"/>
            <a:r>
              <a:rPr lang="en-US" sz="1200" kern="1200" dirty="0">
                <a:solidFill>
                  <a:schemeClr val="tx1"/>
                </a:solidFill>
                <a:effectLst/>
                <a:latin typeface="+mn-lt"/>
                <a:ea typeface="+mn-ea"/>
                <a:cs typeface="+mn-cs"/>
              </a:rPr>
              <a:t>At least two of the nine board members will be selected from among C2ER’s board members to ensure cross communication related to C2ER’s fiduciary responsibility for the LMI Institute.</a:t>
            </a:r>
          </a:p>
          <a:p>
            <a:br>
              <a:rPr lang="en-US" sz="1200" b="1"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Board Terms</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Board members will serve staggered three year terms. </a:t>
            </a:r>
          </a:p>
          <a:p>
            <a:pPr lvl="0"/>
            <a:r>
              <a:rPr lang="en-US" sz="1200" kern="1200" dirty="0">
                <a:solidFill>
                  <a:schemeClr val="tx1"/>
                </a:solidFill>
                <a:effectLst/>
                <a:latin typeface="+mn-lt"/>
                <a:ea typeface="+mn-ea"/>
                <a:cs typeface="+mn-cs"/>
              </a:rPr>
              <a:t>Board members will be limited to serving two consecutive terms.</a:t>
            </a:r>
          </a:p>
          <a:p>
            <a:pPr lvl="0"/>
            <a:r>
              <a:rPr lang="en-US" sz="1200" kern="1200" dirty="0">
                <a:solidFill>
                  <a:schemeClr val="tx1"/>
                </a:solidFill>
                <a:effectLst/>
                <a:latin typeface="+mn-lt"/>
                <a:ea typeface="+mn-ea"/>
                <a:cs typeface="+mn-cs"/>
              </a:rPr>
              <a:t>Terms are July 1</a:t>
            </a:r>
            <a:r>
              <a:rPr lang="en-US" sz="1200" kern="1200" baseline="30000" dirty="0">
                <a:solidFill>
                  <a:schemeClr val="tx1"/>
                </a:solidFill>
                <a:effectLst/>
                <a:latin typeface="+mn-lt"/>
                <a:ea typeface="+mn-ea"/>
                <a:cs typeface="+mn-cs"/>
              </a:rPr>
              <a:t>st</a:t>
            </a:r>
            <a:r>
              <a:rPr lang="en-US" sz="1200" kern="1200" dirty="0">
                <a:solidFill>
                  <a:schemeClr val="tx1"/>
                </a:solidFill>
                <a:effectLst/>
                <a:latin typeface="+mn-lt"/>
                <a:ea typeface="+mn-ea"/>
                <a:cs typeface="+mn-cs"/>
              </a:rPr>
              <a:t> (of elected year) – June 30</a:t>
            </a:r>
            <a:r>
              <a:rPr lang="en-US" sz="1200" kern="1200" baseline="30000" dirty="0">
                <a:solidFill>
                  <a:schemeClr val="tx1"/>
                </a:solidFill>
                <a:effectLst/>
                <a:latin typeface="+mn-lt"/>
                <a:ea typeface="+mn-ea"/>
                <a:cs typeface="+mn-cs"/>
              </a:rPr>
              <a:t>th </a:t>
            </a:r>
            <a:r>
              <a:rPr lang="en-US" sz="1200" kern="1200" baseline="0" dirty="0">
                <a:solidFill>
                  <a:schemeClr val="tx1"/>
                </a:solidFill>
                <a:effectLst/>
                <a:latin typeface="+mn-lt"/>
                <a:ea typeface="+mn-ea"/>
                <a:cs typeface="+mn-cs"/>
              </a:rPr>
              <a:t> (of the following year) </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Current board members will serve staggered terms and then become eligible for as many as two full terms at the end of their current term, if nominated.</a:t>
            </a:r>
          </a:p>
          <a:p>
            <a:pPr lvl="0"/>
            <a:endParaRPr lang="en-US" sz="1200"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Officer Nominations</a:t>
            </a:r>
            <a:endParaRPr lang="en-US" sz="1200" b="1"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Board of Directors will select a Vice Chairman at the LMI Institute Annual Forum each year from the existing Board.</a:t>
            </a:r>
          </a:p>
          <a:p>
            <a:pPr lvl="0"/>
            <a:r>
              <a:rPr lang="en-US" sz="1200" kern="1200" dirty="0">
                <a:solidFill>
                  <a:schemeClr val="tx1"/>
                </a:solidFill>
                <a:effectLst/>
                <a:latin typeface="+mn-lt"/>
                <a:ea typeface="+mn-ea"/>
                <a:cs typeface="+mn-cs"/>
              </a:rPr>
              <a:t>The Vice Chairman will serve in this post for one year before automatically becoming Chairman in the second year.</a:t>
            </a:r>
          </a:p>
          <a:p>
            <a:pPr lvl="0"/>
            <a:r>
              <a:rPr lang="en-US" sz="1200" kern="1200" dirty="0">
                <a:solidFill>
                  <a:schemeClr val="tx1"/>
                </a:solidFill>
                <a:effectLst/>
                <a:latin typeface="+mn-lt"/>
                <a:ea typeface="+mn-ea"/>
                <a:cs typeface="+mn-cs"/>
              </a:rPr>
              <a:t>The Chairman will serve for one year.</a:t>
            </a:r>
          </a:p>
          <a:p>
            <a:pPr lvl="0"/>
            <a:r>
              <a:rPr lang="en-US" sz="1200" kern="1200" dirty="0">
                <a:solidFill>
                  <a:schemeClr val="tx1"/>
                </a:solidFill>
                <a:effectLst/>
                <a:latin typeface="+mn-lt"/>
                <a:ea typeface="+mn-ea"/>
                <a:cs typeface="+mn-cs"/>
              </a:rPr>
              <a:t>The process of selecting a Vice Chairman and elevating the existing Vice Chairman to the Chairman role will be repeated annually.</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8DB51F6E-EDDB-4E2A-B9C4-BD74D3A45423}" type="slidenum">
              <a:rPr lang="en-US" smtClean="0"/>
              <a:t>8</a:t>
            </a:fld>
            <a:endParaRPr lang="en-US"/>
          </a:p>
        </p:txBody>
      </p:sp>
    </p:spTree>
    <p:extLst>
      <p:ext uri="{BB962C8B-B14F-4D97-AF65-F5344CB8AC3E}">
        <p14:creationId xmlns:p14="http://schemas.microsoft.com/office/powerpoint/2010/main" val="4072899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ECB5B-FEEF-42C5-8A53-D9E3002EB43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E19DF80-C30B-4E25-A5A1-FD1E28C6BF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A8DC8FD-CB92-40AC-924D-4570C69A13BD}"/>
              </a:ext>
            </a:extLst>
          </p:cNvPr>
          <p:cNvSpPr>
            <a:spLocks noGrp="1"/>
          </p:cNvSpPr>
          <p:nvPr>
            <p:ph type="dt" sz="half" idx="10"/>
          </p:nvPr>
        </p:nvSpPr>
        <p:spPr/>
        <p:txBody>
          <a:bodyPr/>
          <a:lstStyle/>
          <a:p>
            <a:fld id="{4EAD4E93-56EA-481B-87A7-FE3A2CCD1250}" type="datetimeFigureOut">
              <a:rPr lang="en-US" smtClean="0"/>
              <a:t>5/22/2018</a:t>
            </a:fld>
            <a:endParaRPr lang="en-US"/>
          </a:p>
        </p:txBody>
      </p:sp>
      <p:sp>
        <p:nvSpPr>
          <p:cNvPr id="5" name="Footer Placeholder 4">
            <a:extLst>
              <a:ext uri="{FF2B5EF4-FFF2-40B4-BE49-F238E27FC236}">
                <a16:creationId xmlns:a16="http://schemas.microsoft.com/office/drawing/2014/main" id="{955603AA-7D2E-4EEF-B2A1-A90ABCF020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64CCF3-D948-4854-96AD-C7A74FAC7F56}"/>
              </a:ext>
            </a:extLst>
          </p:cNvPr>
          <p:cNvSpPr>
            <a:spLocks noGrp="1"/>
          </p:cNvSpPr>
          <p:nvPr>
            <p:ph type="sldNum" sz="quarter" idx="12"/>
          </p:nvPr>
        </p:nvSpPr>
        <p:spPr/>
        <p:txBody>
          <a:bodyPr/>
          <a:lstStyle/>
          <a:p>
            <a:fld id="{95B6637A-2928-4D54-83F4-5684919D353A}" type="slidenum">
              <a:rPr lang="en-US" smtClean="0"/>
              <a:t>‹#›</a:t>
            </a:fld>
            <a:endParaRPr lang="en-US"/>
          </a:p>
        </p:txBody>
      </p:sp>
    </p:spTree>
    <p:extLst>
      <p:ext uri="{BB962C8B-B14F-4D97-AF65-F5344CB8AC3E}">
        <p14:creationId xmlns:p14="http://schemas.microsoft.com/office/powerpoint/2010/main" val="755985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3BC54-A702-45D2-A1BB-E2EB64E19E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AD2E6B7-4646-4FC4-ABED-72DCD31D628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365545-A738-47B7-BFDC-844E29F320E8}"/>
              </a:ext>
            </a:extLst>
          </p:cNvPr>
          <p:cNvSpPr>
            <a:spLocks noGrp="1"/>
          </p:cNvSpPr>
          <p:nvPr>
            <p:ph type="dt" sz="half" idx="10"/>
          </p:nvPr>
        </p:nvSpPr>
        <p:spPr/>
        <p:txBody>
          <a:bodyPr/>
          <a:lstStyle/>
          <a:p>
            <a:fld id="{4EAD4E93-56EA-481B-87A7-FE3A2CCD1250}" type="datetimeFigureOut">
              <a:rPr lang="en-US" smtClean="0"/>
              <a:t>5/22/2018</a:t>
            </a:fld>
            <a:endParaRPr lang="en-US"/>
          </a:p>
        </p:txBody>
      </p:sp>
      <p:sp>
        <p:nvSpPr>
          <p:cNvPr id="5" name="Footer Placeholder 4">
            <a:extLst>
              <a:ext uri="{FF2B5EF4-FFF2-40B4-BE49-F238E27FC236}">
                <a16:creationId xmlns:a16="http://schemas.microsoft.com/office/drawing/2014/main" id="{947A84A6-8591-4352-BCED-D0EDC2BFFB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A4CC2C-02BC-4407-B969-116B0190731B}"/>
              </a:ext>
            </a:extLst>
          </p:cNvPr>
          <p:cNvSpPr>
            <a:spLocks noGrp="1"/>
          </p:cNvSpPr>
          <p:nvPr>
            <p:ph type="sldNum" sz="quarter" idx="12"/>
          </p:nvPr>
        </p:nvSpPr>
        <p:spPr/>
        <p:txBody>
          <a:bodyPr/>
          <a:lstStyle/>
          <a:p>
            <a:fld id="{95B6637A-2928-4D54-83F4-5684919D353A}" type="slidenum">
              <a:rPr lang="en-US" smtClean="0"/>
              <a:t>‹#›</a:t>
            </a:fld>
            <a:endParaRPr lang="en-US"/>
          </a:p>
        </p:txBody>
      </p:sp>
    </p:spTree>
    <p:extLst>
      <p:ext uri="{BB962C8B-B14F-4D97-AF65-F5344CB8AC3E}">
        <p14:creationId xmlns:p14="http://schemas.microsoft.com/office/powerpoint/2010/main" val="24866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D4C799-3E2E-401A-BFDE-425873409EC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A691F17-BF76-44C9-88B1-77335A9DA86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31F33D-CB4C-4204-A2B8-0B8DB93162F8}"/>
              </a:ext>
            </a:extLst>
          </p:cNvPr>
          <p:cNvSpPr>
            <a:spLocks noGrp="1"/>
          </p:cNvSpPr>
          <p:nvPr>
            <p:ph type="dt" sz="half" idx="10"/>
          </p:nvPr>
        </p:nvSpPr>
        <p:spPr/>
        <p:txBody>
          <a:bodyPr/>
          <a:lstStyle/>
          <a:p>
            <a:fld id="{4EAD4E93-56EA-481B-87A7-FE3A2CCD1250}" type="datetimeFigureOut">
              <a:rPr lang="en-US" smtClean="0"/>
              <a:t>5/22/2018</a:t>
            </a:fld>
            <a:endParaRPr lang="en-US"/>
          </a:p>
        </p:txBody>
      </p:sp>
      <p:sp>
        <p:nvSpPr>
          <p:cNvPr id="5" name="Footer Placeholder 4">
            <a:extLst>
              <a:ext uri="{FF2B5EF4-FFF2-40B4-BE49-F238E27FC236}">
                <a16:creationId xmlns:a16="http://schemas.microsoft.com/office/drawing/2014/main" id="{AB31D9C0-C854-473E-9F81-027CF09D71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68EB6A-7476-4435-BA26-A5BE15C5CA27}"/>
              </a:ext>
            </a:extLst>
          </p:cNvPr>
          <p:cNvSpPr>
            <a:spLocks noGrp="1"/>
          </p:cNvSpPr>
          <p:nvPr>
            <p:ph type="sldNum" sz="quarter" idx="12"/>
          </p:nvPr>
        </p:nvSpPr>
        <p:spPr/>
        <p:txBody>
          <a:bodyPr/>
          <a:lstStyle/>
          <a:p>
            <a:fld id="{95B6637A-2928-4D54-83F4-5684919D353A}" type="slidenum">
              <a:rPr lang="en-US" smtClean="0"/>
              <a:t>‹#›</a:t>
            </a:fld>
            <a:endParaRPr lang="en-US"/>
          </a:p>
        </p:txBody>
      </p:sp>
    </p:spTree>
    <p:extLst>
      <p:ext uri="{BB962C8B-B14F-4D97-AF65-F5344CB8AC3E}">
        <p14:creationId xmlns:p14="http://schemas.microsoft.com/office/powerpoint/2010/main" val="4134150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6725F-B7FD-4C82-B393-961F6FCD60F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F355A4-8448-4C0F-97B4-F33EC036D21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1BB589-ED5B-46E0-9E83-7B3B1E23E396}"/>
              </a:ext>
            </a:extLst>
          </p:cNvPr>
          <p:cNvSpPr>
            <a:spLocks noGrp="1"/>
          </p:cNvSpPr>
          <p:nvPr>
            <p:ph type="dt" sz="half" idx="10"/>
          </p:nvPr>
        </p:nvSpPr>
        <p:spPr/>
        <p:txBody>
          <a:bodyPr/>
          <a:lstStyle/>
          <a:p>
            <a:fld id="{4EAD4E93-56EA-481B-87A7-FE3A2CCD1250}" type="datetimeFigureOut">
              <a:rPr lang="en-US" smtClean="0"/>
              <a:t>5/22/2018</a:t>
            </a:fld>
            <a:endParaRPr lang="en-US"/>
          </a:p>
        </p:txBody>
      </p:sp>
      <p:sp>
        <p:nvSpPr>
          <p:cNvPr id="5" name="Footer Placeholder 4">
            <a:extLst>
              <a:ext uri="{FF2B5EF4-FFF2-40B4-BE49-F238E27FC236}">
                <a16:creationId xmlns:a16="http://schemas.microsoft.com/office/drawing/2014/main" id="{B509902B-6A1D-4AEF-9C85-180D18B8DF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D23F9C-D111-425D-BE28-710A322BB74A}"/>
              </a:ext>
            </a:extLst>
          </p:cNvPr>
          <p:cNvSpPr>
            <a:spLocks noGrp="1"/>
          </p:cNvSpPr>
          <p:nvPr>
            <p:ph type="sldNum" sz="quarter" idx="12"/>
          </p:nvPr>
        </p:nvSpPr>
        <p:spPr/>
        <p:txBody>
          <a:bodyPr/>
          <a:lstStyle/>
          <a:p>
            <a:fld id="{95B6637A-2928-4D54-83F4-5684919D353A}" type="slidenum">
              <a:rPr lang="en-US" smtClean="0"/>
              <a:t>‹#›</a:t>
            </a:fld>
            <a:endParaRPr lang="en-US"/>
          </a:p>
        </p:txBody>
      </p:sp>
    </p:spTree>
    <p:extLst>
      <p:ext uri="{BB962C8B-B14F-4D97-AF65-F5344CB8AC3E}">
        <p14:creationId xmlns:p14="http://schemas.microsoft.com/office/powerpoint/2010/main" val="816182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1AAEB-E590-475F-B7F7-EB959B098B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032BCD5-3AA2-4C69-B133-46384A47A0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1552F69-AE9E-4E76-BC53-F5F79F4A41E1}"/>
              </a:ext>
            </a:extLst>
          </p:cNvPr>
          <p:cNvSpPr>
            <a:spLocks noGrp="1"/>
          </p:cNvSpPr>
          <p:nvPr>
            <p:ph type="dt" sz="half" idx="10"/>
          </p:nvPr>
        </p:nvSpPr>
        <p:spPr/>
        <p:txBody>
          <a:bodyPr/>
          <a:lstStyle/>
          <a:p>
            <a:fld id="{4EAD4E93-56EA-481B-87A7-FE3A2CCD1250}" type="datetimeFigureOut">
              <a:rPr lang="en-US" smtClean="0"/>
              <a:t>5/22/2018</a:t>
            </a:fld>
            <a:endParaRPr lang="en-US"/>
          </a:p>
        </p:txBody>
      </p:sp>
      <p:sp>
        <p:nvSpPr>
          <p:cNvPr id="5" name="Footer Placeholder 4">
            <a:extLst>
              <a:ext uri="{FF2B5EF4-FFF2-40B4-BE49-F238E27FC236}">
                <a16:creationId xmlns:a16="http://schemas.microsoft.com/office/drawing/2014/main" id="{4CF68DBD-4FDD-410E-BF00-FEA6BC8BD5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FFC3FB-907B-40EA-B4F0-9696CC4F3C6F}"/>
              </a:ext>
            </a:extLst>
          </p:cNvPr>
          <p:cNvSpPr>
            <a:spLocks noGrp="1"/>
          </p:cNvSpPr>
          <p:nvPr>
            <p:ph type="sldNum" sz="quarter" idx="12"/>
          </p:nvPr>
        </p:nvSpPr>
        <p:spPr/>
        <p:txBody>
          <a:bodyPr/>
          <a:lstStyle/>
          <a:p>
            <a:fld id="{95B6637A-2928-4D54-83F4-5684919D353A}" type="slidenum">
              <a:rPr lang="en-US" smtClean="0"/>
              <a:t>‹#›</a:t>
            </a:fld>
            <a:endParaRPr lang="en-US"/>
          </a:p>
        </p:txBody>
      </p:sp>
    </p:spTree>
    <p:extLst>
      <p:ext uri="{BB962C8B-B14F-4D97-AF65-F5344CB8AC3E}">
        <p14:creationId xmlns:p14="http://schemas.microsoft.com/office/powerpoint/2010/main" val="650748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6F1D4-A703-49AA-9D5E-A12A449A74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CBDF02-534B-47B6-89F7-C07CABDBEF1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33DFA2-9180-4BEA-8DA1-C9E87C3B122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1D1B461-C609-43F4-A2D7-8542C7883E83}"/>
              </a:ext>
            </a:extLst>
          </p:cNvPr>
          <p:cNvSpPr>
            <a:spLocks noGrp="1"/>
          </p:cNvSpPr>
          <p:nvPr>
            <p:ph type="dt" sz="half" idx="10"/>
          </p:nvPr>
        </p:nvSpPr>
        <p:spPr/>
        <p:txBody>
          <a:bodyPr/>
          <a:lstStyle/>
          <a:p>
            <a:fld id="{4EAD4E93-56EA-481B-87A7-FE3A2CCD1250}" type="datetimeFigureOut">
              <a:rPr lang="en-US" smtClean="0"/>
              <a:t>5/22/2018</a:t>
            </a:fld>
            <a:endParaRPr lang="en-US"/>
          </a:p>
        </p:txBody>
      </p:sp>
      <p:sp>
        <p:nvSpPr>
          <p:cNvPr id="6" name="Footer Placeholder 5">
            <a:extLst>
              <a:ext uri="{FF2B5EF4-FFF2-40B4-BE49-F238E27FC236}">
                <a16:creationId xmlns:a16="http://schemas.microsoft.com/office/drawing/2014/main" id="{85D92756-43E7-4040-B066-3854FD4405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3B92B8-B599-45BE-852C-FEFB4299D1AD}"/>
              </a:ext>
            </a:extLst>
          </p:cNvPr>
          <p:cNvSpPr>
            <a:spLocks noGrp="1"/>
          </p:cNvSpPr>
          <p:nvPr>
            <p:ph type="sldNum" sz="quarter" idx="12"/>
          </p:nvPr>
        </p:nvSpPr>
        <p:spPr/>
        <p:txBody>
          <a:bodyPr/>
          <a:lstStyle/>
          <a:p>
            <a:fld id="{95B6637A-2928-4D54-83F4-5684919D353A}" type="slidenum">
              <a:rPr lang="en-US" smtClean="0"/>
              <a:t>‹#›</a:t>
            </a:fld>
            <a:endParaRPr lang="en-US"/>
          </a:p>
        </p:txBody>
      </p:sp>
    </p:spTree>
    <p:extLst>
      <p:ext uri="{BB962C8B-B14F-4D97-AF65-F5344CB8AC3E}">
        <p14:creationId xmlns:p14="http://schemas.microsoft.com/office/powerpoint/2010/main" val="2212961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5F0DF-7FB5-4FEC-B96D-B215F1FA78B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70CAFC0-0BDA-42C6-BBB0-1FD77A210A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7813029-B166-4F22-8B49-8355BA463A9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81C7B1-D620-42A5-8E42-F01086E310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D35876A-91FB-47A5-8765-A80A87B3449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A62FB23-42B7-4FCE-A3D7-B43423C230A0}"/>
              </a:ext>
            </a:extLst>
          </p:cNvPr>
          <p:cNvSpPr>
            <a:spLocks noGrp="1"/>
          </p:cNvSpPr>
          <p:nvPr>
            <p:ph type="dt" sz="half" idx="10"/>
          </p:nvPr>
        </p:nvSpPr>
        <p:spPr/>
        <p:txBody>
          <a:bodyPr/>
          <a:lstStyle/>
          <a:p>
            <a:fld id="{4EAD4E93-56EA-481B-87A7-FE3A2CCD1250}" type="datetimeFigureOut">
              <a:rPr lang="en-US" smtClean="0"/>
              <a:t>5/22/2018</a:t>
            </a:fld>
            <a:endParaRPr lang="en-US"/>
          </a:p>
        </p:txBody>
      </p:sp>
      <p:sp>
        <p:nvSpPr>
          <p:cNvPr id="8" name="Footer Placeholder 7">
            <a:extLst>
              <a:ext uri="{FF2B5EF4-FFF2-40B4-BE49-F238E27FC236}">
                <a16:creationId xmlns:a16="http://schemas.microsoft.com/office/drawing/2014/main" id="{485FCD4B-6A9B-4A1D-A5B8-50C8CC76801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95A4A1-1C64-4D0D-A294-E4C95DF1FD2F}"/>
              </a:ext>
            </a:extLst>
          </p:cNvPr>
          <p:cNvSpPr>
            <a:spLocks noGrp="1"/>
          </p:cNvSpPr>
          <p:nvPr>
            <p:ph type="sldNum" sz="quarter" idx="12"/>
          </p:nvPr>
        </p:nvSpPr>
        <p:spPr/>
        <p:txBody>
          <a:bodyPr/>
          <a:lstStyle/>
          <a:p>
            <a:fld id="{95B6637A-2928-4D54-83F4-5684919D353A}" type="slidenum">
              <a:rPr lang="en-US" smtClean="0"/>
              <a:t>‹#›</a:t>
            </a:fld>
            <a:endParaRPr lang="en-US"/>
          </a:p>
        </p:txBody>
      </p:sp>
    </p:spTree>
    <p:extLst>
      <p:ext uri="{BB962C8B-B14F-4D97-AF65-F5344CB8AC3E}">
        <p14:creationId xmlns:p14="http://schemas.microsoft.com/office/powerpoint/2010/main" val="779590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7CE74-2547-4CC9-BA84-6FC39F81749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25CABE1-0B48-4B8A-87B2-1B2C80E921B1}"/>
              </a:ext>
            </a:extLst>
          </p:cNvPr>
          <p:cNvSpPr>
            <a:spLocks noGrp="1"/>
          </p:cNvSpPr>
          <p:nvPr>
            <p:ph type="dt" sz="half" idx="10"/>
          </p:nvPr>
        </p:nvSpPr>
        <p:spPr/>
        <p:txBody>
          <a:bodyPr/>
          <a:lstStyle/>
          <a:p>
            <a:fld id="{4EAD4E93-56EA-481B-87A7-FE3A2CCD1250}" type="datetimeFigureOut">
              <a:rPr lang="en-US" smtClean="0"/>
              <a:t>5/22/2018</a:t>
            </a:fld>
            <a:endParaRPr lang="en-US"/>
          </a:p>
        </p:txBody>
      </p:sp>
      <p:sp>
        <p:nvSpPr>
          <p:cNvPr id="4" name="Footer Placeholder 3">
            <a:extLst>
              <a:ext uri="{FF2B5EF4-FFF2-40B4-BE49-F238E27FC236}">
                <a16:creationId xmlns:a16="http://schemas.microsoft.com/office/drawing/2014/main" id="{58B16E05-2564-480D-966A-8ED8F02CFA1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E6E098-FA76-45B5-9BE6-0208B7702A62}"/>
              </a:ext>
            </a:extLst>
          </p:cNvPr>
          <p:cNvSpPr>
            <a:spLocks noGrp="1"/>
          </p:cNvSpPr>
          <p:nvPr>
            <p:ph type="sldNum" sz="quarter" idx="12"/>
          </p:nvPr>
        </p:nvSpPr>
        <p:spPr/>
        <p:txBody>
          <a:bodyPr/>
          <a:lstStyle/>
          <a:p>
            <a:fld id="{95B6637A-2928-4D54-83F4-5684919D353A}" type="slidenum">
              <a:rPr lang="en-US" smtClean="0"/>
              <a:t>‹#›</a:t>
            </a:fld>
            <a:endParaRPr lang="en-US"/>
          </a:p>
        </p:txBody>
      </p:sp>
    </p:spTree>
    <p:extLst>
      <p:ext uri="{BB962C8B-B14F-4D97-AF65-F5344CB8AC3E}">
        <p14:creationId xmlns:p14="http://schemas.microsoft.com/office/powerpoint/2010/main" val="2905184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C58769-0C05-4435-B96D-0674DB3B1C42}"/>
              </a:ext>
            </a:extLst>
          </p:cNvPr>
          <p:cNvSpPr>
            <a:spLocks noGrp="1"/>
          </p:cNvSpPr>
          <p:nvPr>
            <p:ph type="dt" sz="half" idx="10"/>
          </p:nvPr>
        </p:nvSpPr>
        <p:spPr/>
        <p:txBody>
          <a:bodyPr/>
          <a:lstStyle/>
          <a:p>
            <a:fld id="{4EAD4E93-56EA-481B-87A7-FE3A2CCD1250}" type="datetimeFigureOut">
              <a:rPr lang="en-US" smtClean="0"/>
              <a:t>5/22/2018</a:t>
            </a:fld>
            <a:endParaRPr lang="en-US"/>
          </a:p>
        </p:txBody>
      </p:sp>
      <p:sp>
        <p:nvSpPr>
          <p:cNvPr id="3" name="Footer Placeholder 2">
            <a:extLst>
              <a:ext uri="{FF2B5EF4-FFF2-40B4-BE49-F238E27FC236}">
                <a16:creationId xmlns:a16="http://schemas.microsoft.com/office/drawing/2014/main" id="{D5380FB1-C3B4-4EB7-9402-905C4517F3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5E069D4-BE10-4F3A-8BB8-140D83DB354D}"/>
              </a:ext>
            </a:extLst>
          </p:cNvPr>
          <p:cNvSpPr>
            <a:spLocks noGrp="1"/>
          </p:cNvSpPr>
          <p:nvPr>
            <p:ph type="sldNum" sz="quarter" idx="12"/>
          </p:nvPr>
        </p:nvSpPr>
        <p:spPr/>
        <p:txBody>
          <a:bodyPr/>
          <a:lstStyle/>
          <a:p>
            <a:fld id="{95B6637A-2928-4D54-83F4-5684919D353A}" type="slidenum">
              <a:rPr lang="en-US" smtClean="0"/>
              <a:t>‹#›</a:t>
            </a:fld>
            <a:endParaRPr lang="en-US"/>
          </a:p>
        </p:txBody>
      </p:sp>
    </p:spTree>
    <p:extLst>
      <p:ext uri="{BB962C8B-B14F-4D97-AF65-F5344CB8AC3E}">
        <p14:creationId xmlns:p14="http://schemas.microsoft.com/office/powerpoint/2010/main" val="1890346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73BD-63AA-420D-8CE6-CFD3F21842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9038C37-07D4-48A4-A2C0-3D05C126C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D20653F-86CA-423C-BE61-93F730008D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F96CC73-687B-4C1C-B7EC-899465C83547}"/>
              </a:ext>
            </a:extLst>
          </p:cNvPr>
          <p:cNvSpPr>
            <a:spLocks noGrp="1"/>
          </p:cNvSpPr>
          <p:nvPr>
            <p:ph type="dt" sz="half" idx="10"/>
          </p:nvPr>
        </p:nvSpPr>
        <p:spPr/>
        <p:txBody>
          <a:bodyPr/>
          <a:lstStyle/>
          <a:p>
            <a:fld id="{4EAD4E93-56EA-481B-87A7-FE3A2CCD1250}" type="datetimeFigureOut">
              <a:rPr lang="en-US" smtClean="0"/>
              <a:t>5/22/2018</a:t>
            </a:fld>
            <a:endParaRPr lang="en-US"/>
          </a:p>
        </p:txBody>
      </p:sp>
      <p:sp>
        <p:nvSpPr>
          <p:cNvPr id="6" name="Footer Placeholder 5">
            <a:extLst>
              <a:ext uri="{FF2B5EF4-FFF2-40B4-BE49-F238E27FC236}">
                <a16:creationId xmlns:a16="http://schemas.microsoft.com/office/drawing/2014/main" id="{34EBFD75-1E34-4D4B-BE42-9BD1F9EBAA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641815-C564-4B3B-BA31-D1375CA347F1}"/>
              </a:ext>
            </a:extLst>
          </p:cNvPr>
          <p:cNvSpPr>
            <a:spLocks noGrp="1"/>
          </p:cNvSpPr>
          <p:nvPr>
            <p:ph type="sldNum" sz="quarter" idx="12"/>
          </p:nvPr>
        </p:nvSpPr>
        <p:spPr/>
        <p:txBody>
          <a:bodyPr/>
          <a:lstStyle/>
          <a:p>
            <a:fld id="{95B6637A-2928-4D54-83F4-5684919D353A}" type="slidenum">
              <a:rPr lang="en-US" smtClean="0"/>
              <a:t>‹#›</a:t>
            </a:fld>
            <a:endParaRPr lang="en-US"/>
          </a:p>
        </p:txBody>
      </p:sp>
    </p:spTree>
    <p:extLst>
      <p:ext uri="{BB962C8B-B14F-4D97-AF65-F5344CB8AC3E}">
        <p14:creationId xmlns:p14="http://schemas.microsoft.com/office/powerpoint/2010/main" val="2634071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1ACEC-E6FD-4046-AE00-52B9D1EBB1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64BAEDB-ECE7-4D75-97AF-EB3AD50785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535ECC6-85D7-4A1B-ABA0-9E67AB24E3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A8DB907-28DD-40B1-A696-8671AB4A35FC}"/>
              </a:ext>
            </a:extLst>
          </p:cNvPr>
          <p:cNvSpPr>
            <a:spLocks noGrp="1"/>
          </p:cNvSpPr>
          <p:nvPr>
            <p:ph type="dt" sz="half" idx="10"/>
          </p:nvPr>
        </p:nvSpPr>
        <p:spPr/>
        <p:txBody>
          <a:bodyPr/>
          <a:lstStyle/>
          <a:p>
            <a:fld id="{4EAD4E93-56EA-481B-87A7-FE3A2CCD1250}" type="datetimeFigureOut">
              <a:rPr lang="en-US" smtClean="0"/>
              <a:t>5/22/2018</a:t>
            </a:fld>
            <a:endParaRPr lang="en-US"/>
          </a:p>
        </p:txBody>
      </p:sp>
      <p:sp>
        <p:nvSpPr>
          <p:cNvPr id="6" name="Footer Placeholder 5">
            <a:extLst>
              <a:ext uri="{FF2B5EF4-FFF2-40B4-BE49-F238E27FC236}">
                <a16:creationId xmlns:a16="http://schemas.microsoft.com/office/drawing/2014/main" id="{B93B692A-BF87-416B-A55B-E3389EC674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0AC5DF-C092-476D-AEEE-515242946C43}"/>
              </a:ext>
            </a:extLst>
          </p:cNvPr>
          <p:cNvSpPr>
            <a:spLocks noGrp="1"/>
          </p:cNvSpPr>
          <p:nvPr>
            <p:ph type="sldNum" sz="quarter" idx="12"/>
          </p:nvPr>
        </p:nvSpPr>
        <p:spPr/>
        <p:txBody>
          <a:bodyPr/>
          <a:lstStyle/>
          <a:p>
            <a:fld id="{95B6637A-2928-4D54-83F4-5684919D353A}" type="slidenum">
              <a:rPr lang="en-US" smtClean="0"/>
              <a:t>‹#›</a:t>
            </a:fld>
            <a:endParaRPr lang="en-US"/>
          </a:p>
        </p:txBody>
      </p:sp>
    </p:spTree>
    <p:extLst>
      <p:ext uri="{BB962C8B-B14F-4D97-AF65-F5344CB8AC3E}">
        <p14:creationId xmlns:p14="http://schemas.microsoft.com/office/powerpoint/2010/main" val="3766731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EC6824-4BEE-4E0D-9D5F-F523256CD7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B06F6CF-B95C-44B7-AC91-D75225A659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DF17AB-7728-4E0A-8F5D-9A790718F2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AD4E93-56EA-481B-87A7-FE3A2CCD1250}" type="datetimeFigureOut">
              <a:rPr lang="en-US" smtClean="0"/>
              <a:t>5/22/2018</a:t>
            </a:fld>
            <a:endParaRPr lang="en-US"/>
          </a:p>
        </p:txBody>
      </p:sp>
      <p:sp>
        <p:nvSpPr>
          <p:cNvPr id="5" name="Footer Placeholder 4">
            <a:extLst>
              <a:ext uri="{FF2B5EF4-FFF2-40B4-BE49-F238E27FC236}">
                <a16:creationId xmlns:a16="http://schemas.microsoft.com/office/drawing/2014/main" id="{966032FE-30CA-40E7-A350-E2DDD7E175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45D3AC-97ED-413F-B3CE-ECE2EE38AA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B6637A-2928-4D54-83F4-5684919D353A}" type="slidenum">
              <a:rPr lang="en-US" smtClean="0"/>
              <a:t>‹#›</a:t>
            </a:fld>
            <a:endParaRPr lang="en-US"/>
          </a:p>
        </p:txBody>
      </p:sp>
    </p:spTree>
    <p:extLst>
      <p:ext uri="{BB962C8B-B14F-4D97-AF65-F5344CB8AC3E}">
        <p14:creationId xmlns:p14="http://schemas.microsoft.com/office/powerpoint/2010/main" val="2883395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25541FE-4156-4B22-9CFA-3A897A21EF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44437" y="587359"/>
            <a:ext cx="6116683" cy="2411505"/>
          </a:xfrm>
          <a:prstGeom prst="rect">
            <a:avLst/>
          </a:prstGeom>
        </p:spPr>
      </p:pic>
      <p:sp>
        <p:nvSpPr>
          <p:cNvPr id="6" name="Content Placeholder 1">
            <a:extLst>
              <a:ext uri="{FF2B5EF4-FFF2-40B4-BE49-F238E27FC236}">
                <a16:creationId xmlns:a16="http://schemas.microsoft.com/office/drawing/2014/main" id="{C9648869-A8CA-4849-942A-AE2A2D26647F}"/>
              </a:ext>
            </a:extLst>
          </p:cNvPr>
          <p:cNvSpPr>
            <a:spLocks noGrp="1"/>
          </p:cNvSpPr>
          <p:nvPr>
            <p:ph idx="1"/>
          </p:nvPr>
        </p:nvSpPr>
        <p:spPr>
          <a:xfrm>
            <a:off x="827858" y="1188720"/>
            <a:ext cx="10149840" cy="4480560"/>
          </a:xfrm>
        </p:spPr>
        <p:txBody>
          <a:bodyPr>
            <a:normAutofit fontScale="92500" lnSpcReduction="10000"/>
          </a:bodyPr>
          <a:lstStyle/>
          <a:p>
            <a:pPr algn="ctr"/>
            <a:endParaRPr lang="en-US" altLang="en-US" b="1" dirty="0">
              <a:solidFill>
                <a:srgbClr val="000000"/>
              </a:solidFill>
              <a:latin typeface="Aparajita" panose="020B0604020202020204" pitchFamily="34" charset="0"/>
              <a:ea typeface="Calibri" panose="020F0502020204030204" pitchFamily="34" charset="0"/>
              <a:cs typeface="Aparajita" panose="020B0604020202020204" pitchFamily="34" charset="0"/>
            </a:endParaRPr>
          </a:p>
          <a:p>
            <a:pPr algn="ctr"/>
            <a:endParaRPr lang="en-US" altLang="en-US" b="1" dirty="0">
              <a:solidFill>
                <a:srgbClr val="000000"/>
              </a:solidFill>
              <a:latin typeface="Aparajita" panose="020B0604020202020204" pitchFamily="34" charset="0"/>
              <a:ea typeface="Calibri" panose="020F0502020204030204" pitchFamily="34" charset="0"/>
              <a:cs typeface="Aparajita" panose="020B0604020202020204" pitchFamily="34" charset="0"/>
            </a:endParaRPr>
          </a:p>
          <a:p>
            <a:pPr algn="ctr"/>
            <a:endParaRPr lang="en-US" altLang="en-US" sz="2400" b="1" dirty="0">
              <a:solidFill>
                <a:srgbClr val="000000"/>
              </a:solidFill>
              <a:latin typeface="Aparajita" panose="020B0604020202020204" pitchFamily="34" charset="0"/>
              <a:ea typeface="Calibri" panose="020F0502020204030204" pitchFamily="34" charset="0"/>
              <a:cs typeface="Aparajita" panose="020B0604020202020204" pitchFamily="34" charset="0"/>
            </a:endParaRPr>
          </a:p>
          <a:p>
            <a:pPr algn="ctr"/>
            <a:endParaRPr lang="en-US" altLang="en-US" sz="2800" b="1" dirty="0">
              <a:solidFill>
                <a:schemeClr val="bg2">
                  <a:lumMod val="50000"/>
                </a:schemeClr>
              </a:solidFill>
              <a:ea typeface="Calibri" panose="020F0502020204030204" pitchFamily="34" charset="0"/>
              <a:cs typeface="Aparajita" panose="020B0604020202020204" pitchFamily="34" charset="0"/>
            </a:endParaRPr>
          </a:p>
          <a:p>
            <a:pPr marL="0" lvl="0" indent="0" algn="ctr" eaLnBrk="0" fontAlgn="base" hangingPunct="0">
              <a:lnSpc>
                <a:spcPct val="100000"/>
              </a:lnSpc>
              <a:spcBef>
                <a:spcPct val="0"/>
              </a:spcBef>
              <a:spcAft>
                <a:spcPct val="0"/>
              </a:spcAft>
              <a:buClrTx/>
              <a:buSzTx/>
              <a:buNone/>
            </a:pPr>
            <a:endParaRPr lang="en-US" altLang="en-US" sz="2800" dirty="0">
              <a:solidFill>
                <a:srgbClr val="FF0000"/>
              </a:solidFill>
            </a:endParaRPr>
          </a:p>
          <a:p>
            <a:pPr marL="0" lvl="0" indent="0" algn="ctr" eaLnBrk="0" fontAlgn="base" hangingPunct="0">
              <a:lnSpc>
                <a:spcPct val="100000"/>
              </a:lnSpc>
              <a:spcBef>
                <a:spcPct val="0"/>
              </a:spcBef>
              <a:spcAft>
                <a:spcPct val="0"/>
              </a:spcAft>
              <a:buClrTx/>
              <a:buSzTx/>
              <a:buNone/>
            </a:pPr>
            <a:endParaRPr lang="en-US" altLang="en-US" dirty="0">
              <a:solidFill>
                <a:srgbClr val="FF0000"/>
              </a:solidFill>
            </a:endParaRPr>
          </a:p>
          <a:p>
            <a:pPr marL="0" lvl="0" indent="0" algn="ctr" eaLnBrk="0" fontAlgn="base" hangingPunct="0">
              <a:lnSpc>
                <a:spcPct val="100000"/>
              </a:lnSpc>
              <a:spcBef>
                <a:spcPct val="0"/>
              </a:spcBef>
              <a:spcAft>
                <a:spcPct val="0"/>
              </a:spcAft>
              <a:buClrTx/>
              <a:buSzTx/>
              <a:buNone/>
            </a:pPr>
            <a:endParaRPr lang="en-US" altLang="en-US" dirty="0">
              <a:solidFill>
                <a:srgbClr val="FF0000"/>
              </a:solidFill>
            </a:endParaRPr>
          </a:p>
          <a:p>
            <a:pPr marL="0" indent="0" algn="r">
              <a:buNone/>
            </a:pPr>
            <a:r>
              <a:rPr lang="en-US" dirty="0">
                <a:solidFill>
                  <a:srgbClr val="FF0000"/>
                </a:solidFill>
              </a:rPr>
              <a:t>Ken Poole, Executive Director</a:t>
            </a:r>
          </a:p>
          <a:p>
            <a:pPr marL="0" indent="0" algn="r">
              <a:buNone/>
            </a:pPr>
            <a:r>
              <a:rPr lang="en-US" dirty="0">
                <a:solidFill>
                  <a:srgbClr val="FF0000"/>
                </a:solidFill>
              </a:rPr>
              <a:t>Jaleel Reed, PMP Program Manager</a:t>
            </a:r>
          </a:p>
          <a:p>
            <a:pPr marL="0" lvl="0" indent="0" algn="ctr" eaLnBrk="0" fontAlgn="base" hangingPunct="0">
              <a:lnSpc>
                <a:spcPct val="100000"/>
              </a:lnSpc>
              <a:spcBef>
                <a:spcPct val="0"/>
              </a:spcBef>
              <a:spcAft>
                <a:spcPct val="0"/>
              </a:spcAft>
              <a:buClrTx/>
              <a:buSzTx/>
              <a:buNone/>
            </a:pPr>
            <a:endParaRPr lang="en-US" altLang="en-US" dirty="0">
              <a:solidFill>
                <a:srgbClr val="FF0000"/>
              </a:solidFill>
            </a:endParaRPr>
          </a:p>
          <a:p>
            <a:pPr marL="0" lvl="0" indent="0" algn="ctr" eaLnBrk="0" fontAlgn="base" hangingPunct="0">
              <a:lnSpc>
                <a:spcPct val="100000"/>
              </a:lnSpc>
              <a:spcBef>
                <a:spcPct val="0"/>
              </a:spcBef>
              <a:spcAft>
                <a:spcPct val="0"/>
              </a:spcAft>
              <a:buClrTx/>
              <a:buSzTx/>
              <a:buNone/>
            </a:pPr>
            <a:r>
              <a:rPr lang="en-US" altLang="en-US" dirty="0">
                <a:solidFill>
                  <a:srgbClr val="FF0000"/>
                </a:solidFill>
              </a:rPr>
              <a:t>								May 22</a:t>
            </a:r>
            <a:r>
              <a:rPr lang="en-US" altLang="en-US" sz="2800" dirty="0">
                <a:solidFill>
                  <a:srgbClr val="FF0000"/>
                </a:solidFill>
              </a:rPr>
              <a:t>, 2018</a:t>
            </a:r>
          </a:p>
          <a:p>
            <a:pPr algn="ctr"/>
            <a:endParaRPr lang="en-US" dirty="0"/>
          </a:p>
        </p:txBody>
      </p:sp>
      <p:sp>
        <p:nvSpPr>
          <p:cNvPr id="2" name="Slide Number Placeholder 1">
            <a:extLst>
              <a:ext uri="{FF2B5EF4-FFF2-40B4-BE49-F238E27FC236}">
                <a16:creationId xmlns:a16="http://schemas.microsoft.com/office/drawing/2014/main" id="{D7E8481F-EFA6-43CC-8E60-AF7795A6E110}"/>
              </a:ext>
            </a:extLst>
          </p:cNvPr>
          <p:cNvSpPr>
            <a:spLocks noGrp="1"/>
          </p:cNvSpPr>
          <p:nvPr>
            <p:ph type="sldNum" sz="quarter" idx="12"/>
          </p:nvPr>
        </p:nvSpPr>
        <p:spPr/>
        <p:txBody>
          <a:bodyPr/>
          <a:lstStyle/>
          <a:p>
            <a:fld id="{A89EE619-F717-494D-BF9E-3A0FE26E1CF2}" type="slidenum">
              <a:rPr lang="en-US" smtClean="0"/>
              <a:t>1</a:t>
            </a:fld>
            <a:endParaRPr lang="en-US"/>
          </a:p>
        </p:txBody>
      </p:sp>
    </p:spTree>
    <p:extLst>
      <p:ext uri="{BB962C8B-B14F-4D97-AF65-F5344CB8AC3E}">
        <p14:creationId xmlns:p14="http://schemas.microsoft.com/office/powerpoint/2010/main" val="4009798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7A3AD-9A30-4DCB-B2A6-1B0D11800F30}"/>
              </a:ext>
            </a:extLst>
          </p:cNvPr>
          <p:cNvSpPr>
            <a:spLocks noGrp="1"/>
          </p:cNvSpPr>
          <p:nvPr>
            <p:ph type="title"/>
          </p:nvPr>
        </p:nvSpPr>
        <p:spPr/>
        <p:txBody>
          <a:bodyPr/>
          <a:lstStyle/>
          <a:p>
            <a:r>
              <a:rPr lang="en-US" dirty="0">
                <a:solidFill>
                  <a:schemeClr val="tx1"/>
                </a:solidFill>
              </a:rPr>
              <a:t>LMI Institute Mission and Vision </a:t>
            </a:r>
          </a:p>
        </p:txBody>
      </p:sp>
      <p:sp>
        <p:nvSpPr>
          <p:cNvPr id="3" name="Content Placeholder 2">
            <a:extLst>
              <a:ext uri="{FF2B5EF4-FFF2-40B4-BE49-F238E27FC236}">
                <a16:creationId xmlns:a16="http://schemas.microsoft.com/office/drawing/2014/main" id="{3C194C69-C267-4387-85AC-CB6115E730DE}"/>
              </a:ext>
            </a:extLst>
          </p:cNvPr>
          <p:cNvSpPr>
            <a:spLocks noGrp="1"/>
          </p:cNvSpPr>
          <p:nvPr>
            <p:ph idx="1"/>
          </p:nvPr>
        </p:nvSpPr>
        <p:spPr>
          <a:xfrm>
            <a:off x="1097279" y="1845734"/>
            <a:ext cx="4998721" cy="4023360"/>
          </a:xfrm>
        </p:spPr>
        <p:txBody>
          <a:bodyPr/>
          <a:lstStyle/>
          <a:p>
            <a:pPr marL="0" indent="0">
              <a:buNone/>
            </a:pPr>
            <a:r>
              <a:rPr lang="en-US" sz="3200" b="1" i="1" dirty="0">
                <a:solidFill>
                  <a:schemeClr val="tx1"/>
                </a:solidFill>
              </a:rPr>
              <a:t>Vision</a:t>
            </a:r>
            <a:endParaRPr lang="en-US" sz="3200" dirty="0">
              <a:solidFill>
                <a:schemeClr val="tx1"/>
              </a:solidFill>
            </a:endParaRPr>
          </a:p>
          <a:p>
            <a:pPr>
              <a:buFont typeface="Arial" panose="020B0604020202020204" pitchFamily="34" charset="0"/>
              <a:buChar char="•"/>
            </a:pPr>
            <a:r>
              <a:rPr lang="en-US" sz="2800" b="1" dirty="0">
                <a:solidFill>
                  <a:schemeClr val="tx1"/>
                </a:solidFill>
              </a:rPr>
              <a:t>Pre-eminent</a:t>
            </a:r>
            <a:r>
              <a:rPr lang="en-US" sz="2800" dirty="0">
                <a:solidFill>
                  <a:schemeClr val="tx1"/>
                </a:solidFill>
              </a:rPr>
              <a:t> resource for supporting the development, interpretation, and use of labor market information</a:t>
            </a:r>
          </a:p>
          <a:p>
            <a:endParaRPr lang="en-US" dirty="0"/>
          </a:p>
          <a:p>
            <a:endParaRPr lang="en-US" dirty="0"/>
          </a:p>
        </p:txBody>
      </p:sp>
      <p:pic>
        <p:nvPicPr>
          <p:cNvPr id="4" name="Picture 3">
            <a:extLst>
              <a:ext uri="{FF2B5EF4-FFF2-40B4-BE49-F238E27FC236}">
                <a16:creationId xmlns:a16="http://schemas.microsoft.com/office/drawing/2014/main" id="{16BD4164-DF51-4985-970B-B881A139BC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78283" y="5412579"/>
            <a:ext cx="2163661" cy="853024"/>
          </a:xfrm>
          <a:prstGeom prst="rect">
            <a:avLst/>
          </a:prstGeom>
        </p:spPr>
      </p:pic>
      <p:sp>
        <p:nvSpPr>
          <p:cNvPr id="5" name="Content Placeholder 2">
            <a:extLst>
              <a:ext uri="{FF2B5EF4-FFF2-40B4-BE49-F238E27FC236}">
                <a16:creationId xmlns:a16="http://schemas.microsoft.com/office/drawing/2014/main" id="{1E4260B7-5A7A-48F0-BC7E-58F2496490B2}"/>
              </a:ext>
            </a:extLst>
          </p:cNvPr>
          <p:cNvSpPr txBox="1">
            <a:spLocks/>
          </p:cNvSpPr>
          <p:nvPr/>
        </p:nvSpPr>
        <p:spPr>
          <a:xfrm>
            <a:off x="6424352" y="1890377"/>
            <a:ext cx="4998721"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Font typeface="Calibri" panose="020F0502020204030204" pitchFamily="34" charset="0"/>
              <a:buNone/>
            </a:pPr>
            <a:r>
              <a:rPr lang="en-US" sz="3200" b="1" i="1" dirty="0">
                <a:solidFill>
                  <a:schemeClr val="tx1"/>
                </a:solidFill>
              </a:rPr>
              <a:t>Mission </a:t>
            </a:r>
            <a:endParaRPr lang="en-US" sz="3200" dirty="0">
              <a:solidFill>
                <a:schemeClr val="tx1"/>
              </a:solidFill>
            </a:endParaRPr>
          </a:p>
          <a:p>
            <a:pPr>
              <a:buFont typeface="Arial" panose="020B0604020202020204" pitchFamily="34" charset="0"/>
              <a:buChar char="•"/>
            </a:pPr>
            <a:r>
              <a:rPr lang="en-US" sz="2800" b="1" dirty="0">
                <a:solidFill>
                  <a:schemeClr val="tx1"/>
                </a:solidFill>
              </a:rPr>
              <a:t>Supports </a:t>
            </a:r>
            <a:r>
              <a:rPr lang="en-US" sz="2800" dirty="0">
                <a:solidFill>
                  <a:schemeClr val="tx1"/>
                </a:solidFill>
              </a:rPr>
              <a:t>and </a:t>
            </a:r>
            <a:r>
              <a:rPr lang="en-US" sz="2800" b="1" dirty="0">
                <a:solidFill>
                  <a:schemeClr val="tx1"/>
                </a:solidFill>
              </a:rPr>
              <a:t>promotes </a:t>
            </a:r>
            <a:r>
              <a:rPr lang="en-US" sz="2800" dirty="0">
                <a:solidFill>
                  <a:schemeClr val="tx1"/>
                </a:solidFill>
              </a:rPr>
              <a:t>the production and use of </a:t>
            </a:r>
            <a:r>
              <a:rPr lang="en-US" sz="2800" b="1" dirty="0">
                <a:solidFill>
                  <a:schemeClr val="tx1"/>
                </a:solidFill>
              </a:rPr>
              <a:t>high-quality </a:t>
            </a:r>
            <a:r>
              <a:rPr lang="en-US" sz="2800" dirty="0">
                <a:solidFill>
                  <a:schemeClr val="tx1"/>
                </a:solidFill>
              </a:rPr>
              <a:t>workforce and employment information.</a:t>
            </a:r>
          </a:p>
          <a:p>
            <a:endParaRPr lang="en-US" sz="2800" dirty="0"/>
          </a:p>
          <a:p>
            <a:endParaRPr lang="en-US" dirty="0"/>
          </a:p>
        </p:txBody>
      </p:sp>
      <p:sp>
        <p:nvSpPr>
          <p:cNvPr id="6" name="Slide Number Placeholder 5">
            <a:extLst>
              <a:ext uri="{FF2B5EF4-FFF2-40B4-BE49-F238E27FC236}">
                <a16:creationId xmlns:a16="http://schemas.microsoft.com/office/drawing/2014/main" id="{64F1A45A-8526-404E-B457-3B799EB58D4F}"/>
              </a:ext>
            </a:extLst>
          </p:cNvPr>
          <p:cNvSpPr>
            <a:spLocks noGrp="1"/>
          </p:cNvSpPr>
          <p:nvPr>
            <p:ph type="sldNum" sz="quarter" idx="12"/>
          </p:nvPr>
        </p:nvSpPr>
        <p:spPr/>
        <p:txBody>
          <a:bodyPr/>
          <a:lstStyle/>
          <a:p>
            <a:fld id="{A89EE619-F717-494D-BF9E-3A0FE26E1CF2}" type="slidenum">
              <a:rPr lang="en-US" smtClean="0"/>
              <a:t>2</a:t>
            </a:fld>
            <a:endParaRPr lang="en-US"/>
          </a:p>
        </p:txBody>
      </p:sp>
    </p:spTree>
    <p:extLst>
      <p:ext uri="{BB962C8B-B14F-4D97-AF65-F5344CB8AC3E}">
        <p14:creationId xmlns:p14="http://schemas.microsoft.com/office/powerpoint/2010/main" val="124440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7A3AD-9A30-4DCB-B2A6-1B0D11800F30}"/>
              </a:ext>
            </a:extLst>
          </p:cNvPr>
          <p:cNvSpPr>
            <a:spLocks noGrp="1"/>
          </p:cNvSpPr>
          <p:nvPr>
            <p:ph type="title"/>
          </p:nvPr>
        </p:nvSpPr>
        <p:spPr/>
        <p:txBody>
          <a:bodyPr>
            <a:normAutofit/>
          </a:bodyPr>
          <a:lstStyle/>
          <a:p>
            <a:r>
              <a:rPr lang="en-US" dirty="0">
                <a:solidFill>
                  <a:schemeClr val="tx1"/>
                </a:solidFill>
              </a:rPr>
              <a:t>LMI Institute Board Members </a:t>
            </a:r>
          </a:p>
        </p:txBody>
      </p:sp>
      <p:sp>
        <p:nvSpPr>
          <p:cNvPr id="3" name="Content Placeholder 2">
            <a:extLst>
              <a:ext uri="{FF2B5EF4-FFF2-40B4-BE49-F238E27FC236}">
                <a16:creationId xmlns:a16="http://schemas.microsoft.com/office/drawing/2014/main" id="{3C194C69-C267-4387-85AC-CB6115E730DE}"/>
              </a:ext>
            </a:extLst>
          </p:cNvPr>
          <p:cNvSpPr>
            <a:spLocks noGrp="1"/>
          </p:cNvSpPr>
          <p:nvPr>
            <p:ph idx="1"/>
          </p:nvPr>
        </p:nvSpPr>
        <p:spPr>
          <a:xfrm>
            <a:off x="1097280" y="1754295"/>
            <a:ext cx="3863341" cy="4725661"/>
          </a:xfrm>
        </p:spPr>
        <p:txBody>
          <a:bodyPr>
            <a:normAutofit/>
          </a:bodyPr>
          <a:lstStyle/>
          <a:p>
            <a:pPr marL="0" indent="0">
              <a:lnSpc>
                <a:spcPct val="120000"/>
              </a:lnSpc>
              <a:spcBef>
                <a:spcPts val="0"/>
              </a:spcBef>
              <a:spcAft>
                <a:spcPts val="0"/>
              </a:spcAft>
              <a:buNone/>
            </a:pPr>
            <a:r>
              <a:rPr lang="en-US" sz="1400" b="1" dirty="0">
                <a:solidFill>
                  <a:schemeClr val="tx1"/>
                </a:solidFill>
              </a:rPr>
              <a:t>Adrienne Johnston, Chair*</a:t>
            </a:r>
            <a:endParaRPr lang="en-US" sz="1400" dirty="0">
              <a:solidFill>
                <a:schemeClr val="tx1"/>
              </a:solidFill>
            </a:endParaRPr>
          </a:p>
          <a:p>
            <a:pPr marL="0" indent="0">
              <a:lnSpc>
                <a:spcPct val="120000"/>
              </a:lnSpc>
              <a:spcBef>
                <a:spcPts val="0"/>
              </a:spcBef>
              <a:spcAft>
                <a:spcPts val="0"/>
              </a:spcAft>
              <a:buNone/>
            </a:pPr>
            <a:r>
              <a:rPr lang="en-US" sz="1400" dirty="0">
                <a:solidFill>
                  <a:schemeClr val="tx1"/>
                </a:solidFill>
              </a:rPr>
              <a:t>Chief, Bureau of Labor Market Statistics, Florida Department of Economic Opportunity </a:t>
            </a:r>
          </a:p>
          <a:p>
            <a:pPr marL="0" indent="0">
              <a:lnSpc>
                <a:spcPct val="120000"/>
              </a:lnSpc>
              <a:spcBef>
                <a:spcPts val="0"/>
              </a:spcBef>
              <a:spcAft>
                <a:spcPts val="0"/>
              </a:spcAft>
              <a:buNone/>
            </a:pPr>
            <a:endParaRPr lang="en-US" sz="1400" dirty="0">
              <a:solidFill>
                <a:schemeClr val="tx1"/>
              </a:solidFill>
            </a:endParaRPr>
          </a:p>
          <a:p>
            <a:pPr marL="0" indent="0">
              <a:lnSpc>
                <a:spcPct val="120000"/>
              </a:lnSpc>
              <a:spcBef>
                <a:spcPts val="0"/>
              </a:spcBef>
              <a:spcAft>
                <a:spcPts val="0"/>
              </a:spcAft>
              <a:buNone/>
            </a:pPr>
            <a:r>
              <a:rPr lang="en-US" sz="1400" b="1" dirty="0">
                <a:solidFill>
                  <a:schemeClr val="tx1"/>
                </a:solidFill>
              </a:rPr>
              <a:t>Coretta Pettway, Vice Chair*</a:t>
            </a:r>
            <a:endParaRPr lang="en-US" sz="1400" dirty="0">
              <a:solidFill>
                <a:schemeClr val="tx1"/>
              </a:solidFill>
            </a:endParaRPr>
          </a:p>
          <a:p>
            <a:pPr marL="0" indent="0">
              <a:lnSpc>
                <a:spcPct val="100000"/>
              </a:lnSpc>
              <a:spcBef>
                <a:spcPts val="0"/>
              </a:spcBef>
              <a:spcAft>
                <a:spcPts val="0"/>
              </a:spcAft>
              <a:buNone/>
            </a:pPr>
            <a:r>
              <a:rPr lang="en-US" sz="1400" dirty="0">
                <a:solidFill>
                  <a:schemeClr val="tx1"/>
                </a:solidFill>
              </a:rPr>
              <a:t>Chief, Ohio Department of Job &amp; Family Services, Labor Market Information Bureau </a:t>
            </a:r>
          </a:p>
          <a:p>
            <a:pPr marL="0" indent="0">
              <a:lnSpc>
                <a:spcPct val="100000"/>
              </a:lnSpc>
              <a:spcBef>
                <a:spcPts val="0"/>
              </a:spcBef>
              <a:spcAft>
                <a:spcPts val="0"/>
              </a:spcAft>
              <a:buNone/>
            </a:pPr>
            <a:endParaRPr lang="en-US" sz="1400" dirty="0">
              <a:solidFill>
                <a:schemeClr val="tx1"/>
              </a:solidFill>
            </a:endParaRPr>
          </a:p>
          <a:p>
            <a:pPr marL="0" indent="0">
              <a:lnSpc>
                <a:spcPct val="100000"/>
              </a:lnSpc>
              <a:spcBef>
                <a:spcPts val="0"/>
              </a:spcBef>
              <a:spcAft>
                <a:spcPts val="0"/>
              </a:spcAft>
              <a:buNone/>
            </a:pPr>
            <a:r>
              <a:rPr lang="en-US" sz="1400" b="1" dirty="0">
                <a:solidFill>
                  <a:schemeClr val="tx1"/>
                </a:solidFill>
              </a:rPr>
              <a:t>Keith Bailey </a:t>
            </a:r>
          </a:p>
          <a:p>
            <a:pPr marL="0" indent="0">
              <a:lnSpc>
                <a:spcPct val="120000"/>
              </a:lnSpc>
              <a:spcBef>
                <a:spcPts val="0"/>
              </a:spcBef>
              <a:spcAft>
                <a:spcPts val="0"/>
              </a:spcAft>
              <a:buNone/>
            </a:pPr>
            <a:r>
              <a:rPr lang="en-US" sz="1400" dirty="0">
                <a:solidFill>
                  <a:schemeClr val="tx1"/>
                </a:solidFill>
              </a:rPr>
              <a:t>Director, Pennsylvania Dept. of Labor and Industry, Center for Workforce Info. and Analysis </a:t>
            </a:r>
          </a:p>
          <a:p>
            <a:pPr marL="0" indent="0">
              <a:lnSpc>
                <a:spcPct val="120000"/>
              </a:lnSpc>
              <a:spcBef>
                <a:spcPts val="0"/>
              </a:spcBef>
              <a:spcAft>
                <a:spcPts val="0"/>
              </a:spcAft>
              <a:buNone/>
            </a:pPr>
            <a:endParaRPr lang="en-US" sz="1400" i="1" dirty="0">
              <a:solidFill>
                <a:schemeClr val="tx1"/>
              </a:solidFill>
            </a:endParaRPr>
          </a:p>
          <a:p>
            <a:pPr marL="0" indent="0">
              <a:lnSpc>
                <a:spcPct val="120000"/>
              </a:lnSpc>
              <a:spcBef>
                <a:spcPts val="0"/>
              </a:spcBef>
              <a:spcAft>
                <a:spcPts val="0"/>
              </a:spcAft>
              <a:buNone/>
            </a:pPr>
            <a:r>
              <a:rPr lang="en-US" sz="1400" b="1" dirty="0">
                <a:solidFill>
                  <a:schemeClr val="tx1"/>
                </a:solidFill>
              </a:rPr>
              <a:t>Lesley Hirsch </a:t>
            </a:r>
            <a:endParaRPr lang="en-US" sz="1400" b="1" dirty="0"/>
          </a:p>
          <a:p>
            <a:pPr marL="0" indent="0">
              <a:lnSpc>
                <a:spcPct val="120000"/>
              </a:lnSpc>
              <a:spcBef>
                <a:spcPts val="0"/>
              </a:spcBef>
              <a:spcAft>
                <a:spcPts val="0"/>
              </a:spcAft>
              <a:buNone/>
            </a:pPr>
            <a:r>
              <a:rPr lang="en-US" sz="1400" dirty="0">
                <a:solidFill>
                  <a:schemeClr val="tx1"/>
                </a:solidFill>
              </a:rPr>
              <a:t>Director, New York City Labor Market Information Service, City University of New York Graduate Center</a:t>
            </a:r>
            <a:endParaRPr lang="en-US" sz="1400" i="1" dirty="0">
              <a:solidFill>
                <a:schemeClr val="tx1"/>
              </a:solidFill>
            </a:endParaRPr>
          </a:p>
        </p:txBody>
      </p:sp>
      <p:sp>
        <p:nvSpPr>
          <p:cNvPr id="4" name="Content Placeholder 2">
            <a:extLst>
              <a:ext uri="{FF2B5EF4-FFF2-40B4-BE49-F238E27FC236}">
                <a16:creationId xmlns:a16="http://schemas.microsoft.com/office/drawing/2014/main" id="{F87D1F91-CD12-42A3-A443-483E2800C427}"/>
              </a:ext>
            </a:extLst>
          </p:cNvPr>
          <p:cNvSpPr txBox="1">
            <a:spLocks/>
          </p:cNvSpPr>
          <p:nvPr/>
        </p:nvSpPr>
        <p:spPr>
          <a:xfrm>
            <a:off x="6482541" y="1679486"/>
            <a:ext cx="3863341" cy="4842036"/>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nSpc>
                <a:spcPct val="120000"/>
              </a:lnSpc>
            </a:pPr>
            <a:r>
              <a:rPr lang="en-US" sz="1400" b="1" dirty="0">
                <a:solidFill>
                  <a:schemeClr val="tx1"/>
                </a:solidFill>
              </a:rPr>
              <a:t>Jason Palmer</a:t>
            </a:r>
            <a:endParaRPr lang="en-US" sz="1400" dirty="0">
              <a:solidFill>
                <a:schemeClr val="tx1"/>
              </a:solidFill>
            </a:endParaRPr>
          </a:p>
          <a:p>
            <a:pPr>
              <a:lnSpc>
                <a:spcPct val="120000"/>
              </a:lnSpc>
              <a:spcBef>
                <a:spcPts val="0"/>
              </a:spcBef>
              <a:spcAft>
                <a:spcPts val="0"/>
              </a:spcAft>
            </a:pPr>
            <a:r>
              <a:rPr lang="en-US" sz="1400" dirty="0">
                <a:solidFill>
                  <a:schemeClr val="tx1"/>
                </a:solidFill>
              </a:rPr>
              <a:t>Director, Michigan Bureau of Labor Market Information &amp; Strategic Initiatives</a:t>
            </a:r>
            <a:endParaRPr lang="en-US" sz="600" b="1" dirty="0">
              <a:solidFill>
                <a:schemeClr val="tx1"/>
              </a:solidFill>
            </a:endParaRPr>
          </a:p>
          <a:p>
            <a:pPr marL="0" indent="0">
              <a:lnSpc>
                <a:spcPct val="100000"/>
              </a:lnSpc>
              <a:spcBef>
                <a:spcPts val="0"/>
              </a:spcBef>
              <a:spcAft>
                <a:spcPts val="0"/>
              </a:spcAft>
              <a:buNone/>
            </a:pPr>
            <a:endParaRPr lang="en-US" sz="1400" dirty="0">
              <a:solidFill>
                <a:schemeClr val="tx1"/>
              </a:solidFill>
            </a:endParaRPr>
          </a:p>
          <a:p>
            <a:pPr>
              <a:lnSpc>
                <a:spcPct val="100000"/>
              </a:lnSpc>
              <a:spcBef>
                <a:spcPts val="0"/>
              </a:spcBef>
              <a:spcAft>
                <a:spcPts val="0"/>
              </a:spcAft>
            </a:pPr>
            <a:r>
              <a:rPr lang="en-US" sz="1400" b="1" dirty="0">
                <a:solidFill>
                  <a:schemeClr val="tx1"/>
                </a:solidFill>
              </a:rPr>
              <a:t>William </a:t>
            </a:r>
            <a:r>
              <a:rPr lang="en-US" sz="1400" b="1" dirty="0" err="1">
                <a:solidFill>
                  <a:schemeClr val="tx1"/>
                </a:solidFill>
              </a:rPr>
              <a:t>Niblack</a:t>
            </a:r>
            <a:endParaRPr lang="en-US" sz="1400" dirty="0">
              <a:solidFill>
                <a:schemeClr val="tx1"/>
              </a:solidFill>
            </a:endParaRPr>
          </a:p>
          <a:p>
            <a:pPr>
              <a:lnSpc>
                <a:spcPct val="100000"/>
              </a:lnSpc>
              <a:spcBef>
                <a:spcPts val="0"/>
              </a:spcBef>
              <a:spcAft>
                <a:spcPts val="0"/>
              </a:spcAft>
            </a:pPr>
            <a:r>
              <a:rPr lang="en-US" sz="1400" dirty="0">
                <a:solidFill>
                  <a:schemeClr val="tx1"/>
                </a:solidFill>
              </a:rPr>
              <a:t>Manager of Labor Market Information, Missouri Department of Economic Development</a:t>
            </a:r>
          </a:p>
          <a:p>
            <a:pPr>
              <a:lnSpc>
                <a:spcPct val="100000"/>
              </a:lnSpc>
              <a:spcBef>
                <a:spcPts val="0"/>
              </a:spcBef>
              <a:spcAft>
                <a:spcPts val="0"/>
              </a:spcAft>
            </a:pPr>
            <a:endParaRPr lang="en-US" sz="1400" dirty="0">
              <a:solidFill>
                <a:schemeClr val="tx1"/>
              </a:solidFill>
            </a:endParaRPr>
          </a:p>
          <a:p>
            <a:pPr>
              <a:lnSpc>
                <a:spcPct val="100000"/>
              </a:lnSpc>
              <a:spcBef>
                <a:spcPts val="0"/>
              </a:spcBef>
              <a:spcAft>
                <a:spcPts val="0"/>
              </a:spcAft>
            </a:pPr>
            <a:r>
              <a:rPr lang="en-US" sz="1400" b="1" dirty="0">
                <a:solidFill>
                  <a:schemeClr val="tx1"/>
                </a:solidFill>
              </a:rPr>
              <a:t>Tiffany Smith</a:t>
            </a:r>
            <a:endParaRPr lang="en-US" sz="1400" dirty="0">
              <a:solidFill>
                <a:schemeClr val="tx1"/>
              </a:solidFill>
            </a:endParaRPr>
          </a:p>
          <a:p>
            <a:pPr>
              <a:lnSpc>
                <a:spcPct val="100000"/>
              </a:lnSpc>
              <a:spcBef>
                <a:spcPts val="0"/>
              </a:spcBef>
              <a:spcAft>
                <a:spcPts val="0"/>
              </a:spcAft>
            </a:pPr>
            <a:r>
              <a:rPr lang="en-US" sz="1400" dirty="0">
                <a:solidFill>
                  <a:schemeClr val="tx1"/>
                </a:solidFill>
              </a:rPr>
              <a:t>Director</a:t>
            </a:r>
            <a:br>
              <a:rPr lang="en-US" sz="1400" dirty="0">
                <a:solidFill>
                  <a:schemeClr val="tx1"/>
                </a:solidFill>
              </a:rPr>
            </a:br>
            <a:r>
              <a:rPr lang="en-US" sz="1400" dirty="0">
                <a:solidFill>
                  <a:schemeClr val="tx1"/>
                </a:solidFill>
              </a:rPr>
              <a:t>Jobs for the Future</a:t>
            </a:r>
          </a:p>
          <a:p>
            <a:pPr>
              <a:lnSpc>
                <a:spcPct val="100000"/>
              </a:lnSpc>
              <a:spcBef>
                <a:spcPts val="0"/>
              </a:spcBef>
              <a:spcAft>
                <a:spcPts val="0"/>
              </a:spcAft>
            </a:pPr>
            <a:endParaRPr lang="en-US" sz="1400" dirty="0">
              <a:solidFill>
                <a:schemeClr val="tx1"/>
              </a:solidFill>
            </a:endParaRPr>
          </a:p>
          <a:p>
            <a:pPr>
              <a:lnSpc>
                <a:spcPct val="100000"/>
              </a:lnSpc>
              <a:spcBef>
                <a:spcPts val="0"/>
              </a:spcBef>
              <a:spcAft>
                <a:spcPts val="0"/>
              </a:spcAft>
            </a:pPr>
            <a:r>
              <a:rPr lang="en-US" sz="1400" b="1" dirty="0">
                <a:solidFill>
                  <a:schemeClr val="tx1"/>
                </a:solidFill>
              </a:rPr>
              <a:t>Scott Sanders </a:t>
            </a:r>
            <a:endParaRPr lang="en-US" sz="1400" dirty="0">
              <a:solidFill>
                <a:schemeClr val="tx1"/>
              </a:solidFill>
            </a:endParaRPr>
          </a:p>
          <a:p>
            <a:pPr>
              <a:lnSpc>
                <a:spcPct val="100000"/>
              </a:lnSpc>
              <a:spcBef>
                <a:spcPts val="0"/>
              </a:spcBef>
              <a:spcAft>
                <a:spcPts val="0"/>
              </a:spcAft>
            </a:pPr>
            <a:r>
              <a:rPr lang="en-US" sz="1400" dirty="0">
                <a:solidFill>
                  <a:schemeClr val="tx1"/>
                </a:solidFill>
              </a:rPr>
              <a:t>Executive Director</a:t>
            </a:r>
            <a:br>
              <a:rPr lang="en-US" sz="1400" dirty="0">
                <a:solidFill>
                  <a:schemeClr val="tx1"/>
                </a:solidFill>
              </a:rPr>
            </a:br>
            <a:r>
              <a:rPr lang="en-US" sz="1400" dirty="0">
                <a:solidFill>
                  <a:schemeClr val="tx1"/>
                </a:solidFill>
              </a:rPr>
              <a:t>National Association of State Workforce Agencies (NASWA)</a:t>
            </a:r>
            <a:endParaRPr lang="en-US" sz="1400" dirty="0"/>
          </a:p>
        </p:txBody>
      </p:sp>
      <p:pic>
        <p:nvPicPr>
          <p:cNvPr id="5" name="Picture 4">
            <a:extLst>
              <a:ext uri="{FF2B5EF4-FFF2-40B4-BE49-F238E27FC236}">
                <a16:creationId xmlns:a16="http://schemas.microsoft.com/office/drawing/2014/main" id="{876BBE9B-3263-4E75-892A-8C6368D543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78283" y="5412579"/>
            <a:ext cx="2163661" cy="853024"/>
          </a:xfrm>
          <a:prstGeom prst="rect">
            <a:avLst/>
          </a:prstGeom>
        </p:spPr>
      </p:pic>
      <p:sp>
        <p:nvSpPr>
          <p:cNvPr id="6" name="Slide Number Placeholder 5">
            <a:extLst>
              <a:ext uri="{FF2B5EF4-FFF2-40B4-BE49-F238E27FC236}">
                <a16:creationId xmlns:a16="http://schemas.microsoft.com/office/drawing/2014/main" id="{7875880F-4632-452E-A785-D86D2D84F445}"/>
              </a:ext>
            </a:extLst>
          </p:cNvPr>
          <p:cNvSpPr>
            <a:spLocks noGrp="1"/>
          </p:cNvSpPr>
          <p:nvPr>
            <p:ph type="sldNum" sz="quarter" idx="12"/>
          </p:nvPr>
        </p:nvSpPr>
        <p:spPr/>
        <p:txBody>
          <a:bodyPr/>
          <a:lstStyle/>
          <a:p>
            <a:fld id="{A89EE619-F717-494D-BF9E-3A0FE26E1CF2}" type="slidenum">
              <a:rPr lang="en-US" smtClean="0"/>
              <a:t>3</a:t>
            </a:fld>
            <a:endParaRPr lang="en-US"/>
          </a:p>
        </p:txBody>
      </p:sp>
    </p:spTree>
    <p:extLst>
      <p:ext uri="{BB962C8B-B14F-4D97-AF65-F5344CB8AC3E}">
        <p14:creationId xmlns:p14="http://schemas.microsoft.com/office/powerpoint/2010/main" val="2734392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1">
              <a:lumMod val="75000"/>
              <a:lumOff val="2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C7A3AD-9A30-4DCB-B2A6-1B0D11800F30}"/>
              </a:ext>
            </a:extLst>
          </p:cNvPr>
          <p:cNvSpPr>
            <a:spLocks noGrp="1"/>
          </p:cNvSpPr>
          <p:nvPr>
            <p:ph type="title"/>
          </p:nvPr>
        </p:nvSpPr>
        <p:spPr>
          <a:xfrm>
            <a:off x="643467" y="2308609"/>
            <a:ext cx="3363974" cy="1597315"/>
          </a:xfrm>
          <a:noFill/>
          <a:ln w="19050">
            <a:solidFill>
              <a:schemeClr val="bg1"/>
            </a:solidFill>
          </a:ln>
        </p:spPr>
        <p:txBody>
          <a:bodyPr wrap="square">
            <a:normAutofit fontScale="90000"/>
          </a:bodyPr>
          <a:lstStyle/>
          <a:p>
            <a:pPr algn="ctr"/>
            <a:r>
              <a:rPr lang="en-US" sz="2800" dirty="0">
                <a:solidFill>
                  <a:schemeClr val="bg1"/>
                </a:solidFill>
              </a:rPr>
              <a:t>Effectively communicate the LMI Institute’s role and value to stakeholders</a:t>
            </a:r>
          </a:p>
        </p:txBody>
      </p:sp>
      <p:sp>
        <p:nvSpPr>
          <p:cNvPr id="6" name="Slide Number Placeholder 5">
            <a:extLst>
              <a:ext uri="{FF2B5EF4-FFF2-40B4-BE49-F238E27FC236}">
                <a16:creationId xmlns:a16="http://schemas.microsoft.com/office/drawing/2014/main" id="{7875880F-4632-452E-A785-D86D2D84F445}"/>
              </a:ext>
            </a:extLst>
          </p:cNvPr>
          <p:cNvSpPr>
            <a:spLocks noGrp="1"/>
          </p:cNvSpPr>
          <p:nvPr>
            <p:ph type="sldNum" sz="quarter" idx="12"/>
          </p:nvPr>
        </p:nvSpPr>
        <p:spPr>
          <a:xfrm>
            <a:off x="10289512" y="6356350"/>
            <a:ext cx="1064287" cy="365125"/>
          </a:xfrm>
        </p:spPr>
        <p:txBody>
          <a:bodyPr>
            <a:normAutofit/>
          </a:bodyPr>
          <a:lstStyle/>
          <a:p>
            <a:pPr>
              <a:spcAft>
                <a:spcPts val="600"/>
              </a:spcAft>
            </a:pPr>
            <a:fld id="{A89EE619-F717-494D-BF9E-3A0FE26E1CF2}" type="slidenum">
              <a:rPr lang="en-US">
                <a:solidFill>
                  <a:schemeClr val="tx1">
                    <a:alpha val="80000"/>
                  </a:schemeClr>
                </a:solidFill>
              </a:rPr>
              <a:pPr>
                <a:spcAft>
                  <a:spcPts val="600"/>
                </a:spcAft>
              </a:pPr>
              <a:t>4</a:t>
            </a:fld>
            <a:endParaRPr lang="en-US">
              <a:solidFill>
                <a:schemeClr val="tx1">
                  <a:alpha val="80000"/>
                </a:schemeClr>
              </a:solidFill>
            </a:endParaRPr>
          </a:p>
        </p:txBody>
      </p:sp>
      <p:sp>
        <p:nvSpPr>
          <p:cNvPr id="7" name="Rectangle 6">
            <a:extLst>
              <a:ext uri="{FF2B5EF4-FFF2-40B4-BE49-F238E27FC236}">
                <a16:creationId xmlns:a16="http://schemas.microsoft.com/office/drawing/2014/main" id="{3F441269-FEF6-4FB0-A0A1-75D59F829045}"/>
              </a:ext>
            </a:extLst>
          </p:cNvPr>
          <p:cNvSpPr/>
          <p:nvPr/>
        </p:nvSpPr>
        <p:spPr>
          <a:xfrm>
            <a:off x="423334" y="121230"/>
            <a:ext cx="2570191" cy="369332"/>
          </a:xfrm>
          <a:prstGeom prst="rect">
            <a:avLst/>
          </a:prstGeom>
        </p:spPr>
        <p:txBody>
          <a:bodyPr wrap="none">
            <a:spAutoFit/>
          </a:bodyPr>
          <a:lstStyle/>
          <a:p>
            <a:r>
              <a:rPr lang="en-US" dirty="0">
                <a:solidFill>
                  <a:schemeClr val="bg1"/>
                </a:solidFill>
              </a:rPr>
              <a:t>2018-2020 Strategic Plan </a:t>
            </a:r>
          </a:p>
        </p:txBody>
      </p:sp>
      <p:pic>
        <p:nvPicPr>
          <p:cNvPr id="15" name="Picture 14">
            <a:extLst>
              <a:ext uri="{FF2B5EF4-FFF2-40B4-BE49-F238E27FC236}">
                <a16:creationId xmlns:a16="http://schemas.microsoft.com/office/drawing/2014/main" id="{256126D8-9169-4B07-8BB3-8A21145439BF}"/>
              </a:ext>
            </a:extLst>
          </p:cNvPr>
          <p:cNvPicPr>
            <a:picLocks noChangeAspect="1"/>
          </p:cNvPicPr>
          <p:nvPr/>
        </p:nvPicPr>
        <p:blipFill>
          <a:blip r:embed="rId3"/>
          <a:stretch>
            <a:fillRect/>
          </a:stretch>
        </p:blipFill>
        <p:spPr>
          <a:xfrm>
            <a:off x="6096000" y="838100"/>
            <a:ext cx="5750447" cy="5181800"/>
          </a:xfrm>
          <a:prstGeom prst="rect">
            <a:avLst/>
          </a:prstGeom>
        </p:spPr>
      </p:pic>
      <p:sp>
        <p:nvSpPr>
          <p:cNvPr id="18" name="TextBox 17">
            <a:extLst>
              <a:ext uri="{FF2B5EF4-FFF2-40B4-BE49-F238E27FC236}">
                <a16:creationId xmlns:a16="http://schemas.microsoft.com/office/drawing/2014/main" id="{37D05E53-98E9-4B32-A4A7-B7820AC3EF3A}"/>
              </a:ext>
            </a:extLst>
          </p:cNvPr>
          <p:cNvSpPr txBox="1"/>
          <p:nvPr/>
        </p:nvSpPr>
        <p:spPr>
          <a:xfrm>
            <a:off x="5624078" y="305896"/>
            <a:ext cx="2694717" cy="372741"/>
          </a:xfrm>
          <a:prstGeom prst="rect">
            <a:avLst/>
          </a:prstGeom>
          <a:noFill/>
        </p:spPr>
        <p:txBody>
          <a:bodyPr wrap="square" rtlCol="0">
            <a:spAutoFit/>
          </a:bodyPr>
          <a:lstStyle/>
          <a:p>
            <a:r>
              <a:rPr lang="en-US" b="1" dirty="0"/>
              <a:t>Key Activities</a:t>
            </a:r>
          </a:p>
        </p:txBody>
      </p:sp>
      <p:sp>
        <p:nvSpPr>
          <p:cNvPr id="19" name="Rectangle 18">
            <a:extLst>
              <a:ext uri="{FF2B5EF4-FFF2-40B4-BE49-F238E27FC236}">
                <a16:creationId xmlns:a16="http://schemas.microsoft.com/office/drawing/2014/main" id="{C610286D-1817-414A-8FE0-61561BB7B281}"/>
              </a:ext>
            </a:extLst>
          </p:cNvPr>
          <p:cNvSpPr/>
          <p:nvPr/>
        </p:nvSpPr>
        <p:spPr>
          <a:xfrm>
            <a:off x="243580" y="838175"/>
            <a:ext cx="3656284" cy="954107"/>
          </a:xfrm>
          <a:prstGeom prst="rect">
            <a:avLst/>
          </a:prstGeom>
        </p:spPr>
        <p:txBody>
          <a:bodyPr wrap="square">
            <a:spAutoFit/>
          </a:bodyPr>
          <a:lstStyle/>
          <a:p>
            <a:r>
              <a:rPr lang="en-US" sz="2800" b="1" dirty="0">
                <a:solidFill>
                  <a:schemeClr val="bg1"/>
                </a:solidFill>
              </a:rPr>
              <a:t>Membership and Marketing Committee</a:t>
            </a:r>
          </a:p>
        </p:txBody>
      </p:sp>
    </p:spTree>
    <p:extLst>
      <p:ext uri="{BB962C8B-B14F-4D97-AF65-F5344CB8AC3E}">
        <p14:creationId xmlns:p14="http://schemas.microsoft.com/office/powerpoint/2010/main" val="1325973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1">
              <a:lumMod val="75000"/>
              <a:lumOff val="2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C7A3AD-9A30-4DCB-B2A6-1B0D11800F30}"/>
              </a:ext>
            </a:extLst>
          </p:cNvPr>
          <p:cNvSpPr>
            <a:spLocks noGrp="1"/>
          </p:cNvSpPr>
          <p:nvPr>
            <p:ph type="title"/>
          </p:nvPr>
        </p:nvSpPr>
        <p:spPr>
          <a:xfrm>
            <a:off x="506833" y="2437150"/>
            <a:ext cx="3363974" cy="1597315"/>
          </a:xfrm>
          <a:noFill/>
          <a:ln w="19050">
            <a:solidFill>
              <a:schemeClr val="bg1"/>
            </a:solidFill>
          </a:ln>
        </p:spPr>
        <p:txBody>
          <a:bodyPr wrap="square">
            <a:normAutofit/>
          </a:bodyPr>
          <a:lstStyle/>
          <a:p>
            <a:pPr algn="ctr"/>
            <a:r>
              <a:rPr lang="en-US" sz="2800" dirty="0">
                <a:solidFill>
                  <a:schemeClr val="bg1"/>
                </a:solidFill>
              </a:rPr>
              <a:t>Increase membership recruitment and retention</a:t>
            </a:r>
          </a:p>
        </p:txBody>
      </p:sp>
      <p:sp>
        <p:nvSpPr>
          <p:cNvPr id="6" name="Slide Number Placeholder 5">
            <a:extLst>
              <a:ext uri="{FF2B5EF4-FFF2-40B4-BE49-F238E27FC236}">
                <a16:creationId xmlns:a16="http://schemas.microsoft.com/office/drawing/2014/main" id="{7875880F-4632-452E-A785-D86D2D84F445}"/>
              </a:ext>
            </a:extLst>
          </p:cNvPr>
          <p:cNvSpPr>
            <a:spLocks noGrp="1"/>
          </p:cNvSpPr>
          <p:nvPr>
            <p:ph type="sldNum" sz="quarter" idx="12"/>
          </p:nvPr>
        </p:nvSpPr>
        <p:spPr>
          <a:xfrm>
            <a:off x="10289512" y="6356350"/>
            <a:ext cx="1064287" cy="365125"/>
          </a:xfrm>
        </p:spPr>
        <p:txBody>
          <a:bodyPr>
            <a:normAutofit/>
          </a:bodyPr>
          <a:lstStyle/>
          <a:p>
            <a:pPr>
              <a:spcAft>
                <a:spcPts val="600"/>
              </a:spcAft>
            </a:pPr>
            <a:fld id="{A89EE619-F717-494D-BF9E-3A0FE26E1CF2}" type="slidenum">
              <a:rPr lang="en-US">
                <a:solidFill>
                  <a:schemeClr val="tx1">
                    <a:alpha val="80000"/>
                  </a:schemeClr>
                </a:solidFill>
              </a:rPr>
              <a:pPr>
                <a:spcAft>
                  <a:spcPts val="600"/>
                </a:spcAft>
              </a:pPr>
              <a:t>5</a:t>
            </a:fld>
            <a:endParaRPr lang="en-US">
              <a:solidFill>
                <a:schemeClr val="tx1">
                  <a:alpha val="80000"/>
                </a:schemeClr>
              </a:solidFill>
            </a:endParaRPr>
          </a:p>
        </p:txBody>
      </p:sp>
      <p:sp>
        <p:nvSpPr>
          <p:cNvPr id="7" name="Rectangle 6">
            <a:extLst>
              <a:ext uri="{FF2B5EF4-FFF2-40B4-BE49-F238E27FC236}">
                <a16:creationId xmlns:a16="http://schemas.microsoft.com/office/drawing/2014/main" id="{3F441269-FEF6-4FB0-A0A1-75D59F829045}"/>
              </a:ext>
            </a:extLst>
          </p:cNvPr>
          <p:cNvSpPr/>
          <p:nvPr/>
        </p:nvSpPr>
        <p:spPr>
          <a:xfrm>
            <a:off x="423334" y="121230"/>
            <a:ext cx="2570191" cy="369332"/>
          </a:xfrm>
          <a:prstGeom prst="rect">
            <a:avLst/>
          </a:prstGeom>
        </p:spPr>
        <p:txBody>
          <a:bodyPr wrap="none">
            <a:spAutoFit/>
          </a:bodyPr>
          <a:lstStyle/>
          <a:p>
            <a:r>
              <a:rPr lang="en-US" dirty="0">
                <a:solidFill>
                  <a:schemeClr val="bg1"/>
                </a:solidFill>
              </a:rPr>
              <a:t>2018-2020 Strategic Plan </a:t>
            </a:r>
          </a:p>
        </p:txBody>
      </p:sp>
      <p:pic>
        <p:nvPicPr>
          <p:cNvPr id="3" name="Picture 2">
            <a:extLst>
              <a:ext uri="{FF2B5EF4-FFF2-40B4-BE49-F238E27FC236}">
                <a16:creationId xmlns:a16="http://schemas.microsoft.com/office/drawing/2014/main" id="{05E2D782-F96D-456D-A518-107A90131858}"/>
              </a:ext>
            </a:extLst>
          </p:cNvPr>
          <p:cNvPicPr>
            <a:picLocks noChangeAspect="1"/>
          </p:cNvPicPr>
          <p:nvPr/>
        </p:nvPicPr>
        <p:blipFill>
          <a:blip r:embed="rId3"/>
          <a:stretch>
            <a:fillRect/>
          </a:stretch>
        </p:blipFill>
        <p:spPr>
          <a:xfrm>
            <a:off x="6096000" y="777454"/>
            <a:ext cx="5197577" cy="5944021"/>
          </a:xfrm>
          <a:prstGeom prst="rect">
            <a:avLst/>
          </a:prstGeom>
        </p:spPr>
      </p:pic>
      <p:sp>
        <p:nvSpPr>
          <p:cNvPr id="9" name="Rectangle 8">
            <a:extLst>
              <a:ext uri="{FF2B5EF4-FFF2-40B4-BE49-F238E27FC236}">
                <a16:creationId xmlns:a16="http://schemas.microsoft.com/office/drawing/2014/main" id="{9AD38882-16CB-4D77-AF91-6EC8CCFEAA33}"/>
              </a:ext>
            </a:extLst>
          </p:cNvPr>
          <p:cNvSpPr/>
          <p:nvPr/>
        </p:nvSpPr>
        <p:spPr>
          <a:xfrm>
            <a:off x="213891" y="771358"/>
            <a:ext cx="4226513" cy="1384995"/>
          </a:xfrm>
          <a:prstGeom prst="rect">
            <a:avLst/>
          </a:prstGeom>
        </p:spPr>
        <p:txBody>
          <a:bodyPr wrap="square">
            <a:spAutoFit/>
          </a:bodyPr>
          <a:lstStyle/>
          <a:p>
            <a:r>
              <a:rPr lang="en-US" sz="2800" b="1" dirty="0">
                <a:solidFill>
                  <a:schemeClr val="bg1"/>
                </a:solidFill>
              </a:rPr>
              <a:t>Membership and Marketing Committee Cont.</a:t>
            </a:r>
          </a:p>
        </p:txBody>
      </p:sp>
      <p:sp>
        <p:nvSpPr>
          <p:cNvPr id="10" name="TextBox 9">
            <a:extLst>
              <a:ext uri="{FF2B5EF4-FFF2-40B4-BE49-F238E27FC236}">
                <a16:creationId xmlns:a16="http://schemas.microsoft.com/office/drawing/2014/main" id="{AB33C864-0A55-406B-BA27-5A7360D137B5}"/>
              </a:ext>
            </a:extLst>
          </p:cNvPr>
          <p:cNvSpPr txBox="1"/>
          <p:nvPr/>
        </p:nvSpPr>
        <p:spPr>
          <a:xfrm>
            <a:off x="5624078" y="305896"/>
            <a:ext cx="2694717" cy="372741"/>
          </a:xfrm>
          <a:prstGeom prst="rect">
            <a:avLst/>
          </a:prstGeom>
          <a:noFill/>
        </p:spPr>
        <p:txBody>
          <a:bodyPr wrap="square" rtlCol="0">
            <a:spAutoFit/>
          </a:bodyPr>
          <a:lstStyle/>
          <a:p>
            <a:r>
              <a:rPr lang="en-US" b="1" dirty="0"/>
              <a:t>Key Activities</a:t>
            </a:r>
          </a:p>
        </p:txBody>
      </p:sp>
    </p:spTree>
    <p:extLst>
      <p:ext uri="{BB962C8B-B14F-4D97-AF65-F5344CB8AC3E}">
        <p14:creationId xmlns:p14="http://schemas.microsoft.com/office/powerpoint/2010/main" val="1375369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1">
              <a:lumMod val="75000"/>
              <a:lumOff val="2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C7A3AD-9A30-4DCB-B2A6-1B0D11800F30}"/>
              </a:ext>
            </a:extLst>
          </p:cNvPr>
          <p:cNvSpPr>
            <a:spLocks noGrp="1"/>
          </p:cNvSpPr>
          <p:nvPr>
            <p:ph type="title"/>
          </p:nvPr>
        </p:nvSpPr>
        <p:spPr>
          <a:xfrm>
            <a:off x="660061" y="2630457"/>
            <a:ext cx="3334173" cy="1962573"/>
          </a:xfrm>
          <a:noFill/>
          <a:ln w="19050">
            <a:solidFill>
              <a:schemeClr val="bg1"/>
            </a:solidFill>
          </a:ln>
        </p:spPr>
        <p:txBody>
          <a:bodyPr wrap="square">
            <a:normAutofit fontScale="90000"/>
          </a:bodyPr>
          <a:lstStyle/>
          <a:p>
            <a:pPr algn="ctr"/>
            <a:r>
              <a:rPr lang="en-US" sz="2800" dirty="0">
                <a:solidFill>
                  <a:schemeClr val="bg1"/>
                </a:solidFill>
              </a:rPr>
              <a:t>Deliver, enhance, and expand training for LMI Directors/leaders/managers; customers; and LMI professionals/staff</a:t>
            </a:r>
          </a:p>
        </p:txBody>
      </p:sp>
      <p:sp>
        <p:nvSpPr>
          <p:cNvPr id="6" name="Slide Number Placeholder 5">
            <a:extLst>
              <a:ext uri="{FF2B5EF4-FFF2-40B4-BE49-F238E27FC236}">
                <a16:creationId xmlns:a16="http://schemas.microsoft.com/office/drawing/2014/main" id="{7875880F-4632-452E-A785-D86D2D84F445}"/>
              </a:ext>
            </a:extLst>
          </p:cNvPr>
          <p:cNvSpPr>
            <a:spLocks noGrp="1"/>
          </p:cNvSpPr>
          <p:nvPr>
            <p:ph type="sldNum" sz="quarter" idx="12"/>
          </p:nvPr>
        </p:nvSpPr>
        <p:spPr>
          <a:xfrm>
            <a:off x="10289512" y="6356350"/>
            <a:ext cx="1064287" cy="365125"/>
          </a:xfrm>
        </p:spPr>
        <p:txBody>
          <a:bodyPr>
            <a:normAutofit/>
          </a:bodyPr>
          <a:lstStyle/>
          <a:p>
            <a:pPr>
              <a:spcAft>
                <a:spcPts val="600"/>
              </a:spcAft>
            </a:pPr>
            <a:fld id="{A89EE619-F717-494D-BF9E-3A0FE26E1CF2}" type="slidenum">
              <a:rPr lang="en-US">
                <a:solidFill>
                  <a:schemeClr val="tx1">
                    <a:alpha val="80000"/>
                  </a:schemeClr>
                </a:solidFill>
              </a:rPr>
              <a:pPr>
                <a:spcAft>
                  <a:spcPts val="600"/>
                </a:spcAft>
              </a:pPr>
              <a:t>6</a:t>
            </a:fld>
            <a:endParaRPr lang="en-US">
              <a:solidFill>
                <a:schemeClr val="tx1">
                  <a:alpha val="80000"/>
                </a:schemeClr>
              </a:solidFill>
            </a:endParaRPr>
          </a:p>
        </p:txBody>
      </p:sp>
      <p:sp>
        <p:nvSpPr>
          <p:cNvPr id="7" name="Rectangle 6">
            <a:extLst>
              <a:ext uri="{FF2B5EF4-FFF2-40B4-BE49-F238E27FC236}">
                <a16:creationId xmlns:a16="http://schemas.microsoft.com/office/drawing/2014/main" id="{3F441269-FEF6-4FB0-A0A1-75D59F829045}"/>
              </a:ext>
            </a:extLst>
          </p:cNvPr>
          <p:cNvSpPr/>
          <p:nvPr/>
        </p:nvSpPr>
        <p:spPr>
          <a:xfrm>
            <a:off x="423334" y="121230"/>
            <a:ext cx="2570191" cy="369332"/>
          </a:xfrm>
          <a:prstGeom prst="rect">
            <a:avLst/>
          </a:prstGeom>
        </p:spPr>
        <p:txBody>
          <a:bodyPr wrap="none">
            <a:spAutoFit/>
          </a:bodyPr>
          <a:lstStyle/>
          <a:p>
            <a:r>
              <a:rPr lang="en-US" dirty="0">
                <a:solidFill>
                  <a:schemeClr val="bg1"/>
                </a:solidFill>
              </a:rPr>
              <a:t>2018-2020 Strategic Plan </a:t>
            </a:r>
          </a:p>
        </p:txBody>
      </p:sp>
      <p:pic>
        <p:nvPicPr>
          <p:cNvPr id="4" name="Picture 3">
            <a:extLst>
              <a:ext uri="{FF2B5EF4-FFF2-40B4-BE49-F238E27FC236}">
                <a16:creationId xmlns:a16="http://schemas.microsoft.com/office/drawing/2014/main" id="{C3FEC84F-9DA2-4CCA-884D-0A9226CC11D8}"/>
              </a:ext>
            </a:extLst>
          </p:cNvPr>
          <p:cNvPicPr>
            <a:picLocks noChangeAspect="1"/>
          </p:cNvPicPr>
          <p:nvPr/>
        </p:nvPicPr>
        <p:blipFill>
          <a:blip r:embed="rId3"/>
          <a:stretch>
            <a:fillRect/>
          </a:stretch>
        </p:blipFill>
        <p:spPr>
          <a:xfrm>
            <a:off x="6096000" y="759260"/>
            <a:ext cx="5452533" cy="5514366"/>
          </a:xfrm>
          <a:prstGeom prst="rect">
            <a:avLst/>
          </a:prstGeom>
        </p:spPr>
      </p:pic>
      <p:sp>
        <p:nvSpPr>
          <p:cNvPr id="10" name="TextBox 9">
            <a:extLst>
              <a:ext uri="{FF2B5EF4-FFF2-40B4-BE49-F238E27FC236}">
                <a16:creationId xmlns:a16="http://schemas.microsoft.com/office/drawing/2014/main" id="{B48913DD-D577-4C5B-957F-07D02E255405}"/>
              </a:ext>
            </a:extLst>
          </p:cNvPr>
          <p:cNvSpPr txBox="1"/>
          <p:nvPr/>
        </p:nvSpPr>
        <p:spPr>
          <a:xfrm>
            <a:off x="5624078" y="305896"/>
            <a:ext cx="2694717" cy="372741"/>
          </a:xfrm>
          <a:prstGeom prst="rect">
            <a:avLst/>
          </a:prstGeom>
          <a:noFill/>
        </p:spPr>
        <p:txBody>
          <a:bodyPr wrap="square" rtlCol="0">
            <a:spAutoFit/>
          </a:bodyPr>
          <a:lstStyle/>
          <a:p>
            <a:r>
              <a:rPr lang="en-US" b="1" dirty="0"/>
              <a:t>Key Activities</a:t>
            </a:r>
          </a:p>
        </p:txBody>
      </p:sp>
      <p:sp>
        <p:nvSpPr>
          <p:cNvPr id="12" name="Rectangle 11">
            <a:extLst>
              <a:ext uri="{FF2B5EF4-FFF2-40B4-BE49-F238E27FC236}">
                <a16:creationId xmlns:a16="http://schemas.microsoft.com/office/drawing/2014/main" id="{E9A4EA5D-11BE-4463-8EDE-230F80C2DAC5}"/>
              </a:ext>
            </a:extLst>
          </p:cNvPr>
          <p:cNvSpPr/>
          <p:nvPr/>
        </p:nvSpPr>
        <p:spPr>
          <a:xfrm>
            <a:off x="337950" y="1286979"/>
            <a:ext cx="3656284" cy="523220"/>
          </a:xfrm>
          <a:prstGeom prst="rect">
            <a:avLst/>
          </a:prstGeom>
        </p:spPr>
        <p:txBody>
          <a:bodyPr wrap="square">
            <a:spAutoFit/>
          </a:bodyPr>
          <a:lstStyle/>
          <a:p>
            <a:r>
              <a:rPr lang="en-US" sz="2800" b="1" dirty="0">
                <a:solidFill>
                  <a:schemeClr val="bg1"/>
                </a:solidFill>
              </a:rPr>
              <a:t>Training Committee</a:t>
            </a:r>
          </a:p>
        </p:txBody>
      </p:sp>
    </p:spTree>
    <p:extLst>
      <p:ext uri="{BB962C8B-B14F-4D97-AF65-F5344CB8AC3E}">
        <p14:creationId xmlns:p14="http://schemas.microsoft.com/office/powerpoint/2010/main" val="1578956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1">
              <a:lumMod val="75000"/>
              <a:lumOff val="2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C7A3AD-9A30-4DCB-B2A6-1B0D11800F30}"/>
              </a:ext>
            </a:extLst>
          </p:cNvPr>
          <p:cNvSpPr>
            <a:spLocks noGrp="1"/>
          </p:cNvSpPr>
          <p:nvPr>
            <p:ph type="title"/>
          </p:nvPr>
        </p:nvSpPr>
        <p:spPr>
          <a:xfrm>
            <a:off x="654676" y="2371261"/>
            <a:ext cx="3334173" cy="1962573"/>
          </a:xfrm>
          <a:noFill/>
          <a:ln w="19050">
            <a:solidFill>
              <a:schemeClr val="bg1"/>
            </a:solidFill>
          </a:ln>
        </p:spPr>
        <p:txBody>
          <a:bodyPr wrap="square">
            <a:normAutofit fontScale="90000"/>
          </a:bodyPr>
          <a:lstStyle/>
          <a:p>
            <a:pPr algn="ctr"/>
            <a:r>
              <a:rPr lang="en-US" sz="2800" dirty="0">
                <a:solidFill>
                  <a:schemeClr val="bg1"/>
                </a:solidFill>
              </a:rPr>
              <a:t>Deliver, enhance, and expand training for LMI Directors/leaders/managers; customers; and LMI professionals/staff</a:t>
            </a:r>
          </a:p>
        </p:txBody>
      </p:sp>
      <p:sp>
        <p:nvSpPr>
          <p:cNvPr id="6" name="Slide Number Placeholder 5">
            <a:extLst>
              <a:ext uri="{FF2B5EF4-FFF2-40B4-BE49-F238E27FC236}">
                <a16:creationId xmlns:a16="http://schemas.microsoft.com/office/drawing/2014/main" id="{7875880F-4632-452E-A785-D86D2D84F445}"/>
              </a:ext>
            </a:extLst>
          </p:cNvPr>
          <p:cNvSpPr>
            <a:spLocks noGrp="1"/>
          </p:cNvSpPr>
          <p:nvPr>
            <p:ph type="sldNum" sz="quarter" idx="12"/>
          </p:nvPr>
        </p:nvSpPr>
        <p:spPr>
          <a:xfrm>
            <a:off x="10289512" y="6356350"/>
            <a:ext cx="1064287" cy="365125"/>
          </a:xfrm>
        </p:spPr>
        <p:txBody>
          <a:bodyPr>
            <a:normAutofit/>
          </a:bodyPr>
          <a:lstStyle/>
          <a:p>
            <a:pPr>
              <a:spcAft>
                <a:spcPts val="600"/>
              </a:spcAft>
            </a:pPr>
            <a:fld id="{A89EE619-F717-494D-BF9E-3A0FE26E1CF2}" type="slidenum">
              <a:rPr lang="en-US">
                <a:solidFill>
                  <a:schemeClr val="tx1">
                    <a:alpha val="80000"/>
                  </a:schemeClr>
                </a:solidFill>
              </a:rPr>
              <a:pPr>
                <a:spcAft>
                  <a:spcPts val="600"/>
                </a:spcAft>
              </a:pPr>
              <a:t>7</a:t>
            </a:fld>
            <a:endParaRPr lang="en-US">
              <a:solidFill>
                <a:schemeClr val="tx1">
                  <a:alpha val="80000"/>
                </a:schemeClr>
              </a:solidFill>
            </a:endParaRPr>
          </a:p>
        </p:txBody>
      </p:sp>
      <p:sp>
        <p:nvSpPr>
          <p:cNvPr id="7" name="Rectangle 6">
            <a:extLst>
              <a:ext uri="{FF2B5EF4-FFF2-40B4-BE49-F238E27FC236}">
                <a16:creationId xmlns:a16="http://schemas.microsoft.com/office/drawing/2014/main" id="{3F441269-FEF6-4FB0-A0A1-75D59F829045}"/>
              </a:ext>
            </a:extLst>
          </p:cNvPr>
          <p:cNvSpPr/>
          <p:nvPr/>
        </p:nvSpPr>
        <p:spPr>
          <a:xfrm>
            <a:off x="423334" y="121230"/>
            <a:ext cx="2570191" cy="369332"/>
          </a:xfrm>
          <a:prstGeom prst="rect">
            <a:avLst/>
          </a:prstGeom>
        </p:spPr>
        <p:txBody>
          <a:bodyPr wrap="none">
            <a:spAutoFit/>
          </a:bodyPr>
          <a:lstStyle/>
          <a:p>
            <a:r>
              <a:rPr lang="en-US" dirty="0">
                <a:solidFill>
                  <a:schemeClr val="bg1"/>
                </a:solidFill>
              </a:rPr>
              <a:t>2018-2020 Strategic Plan </a:t>
            </a:r>
          </a:p>
        </p:txBody>
      </p:sp>
      <p:pic>
        <p:nvPicPr>
          <p:cNvPr id="3" name="Picture 2">
            <a:extLst>
              <a:ext uri="{FF2B5EF4-FFF2-40B4-BE49-F238E27FC236}">
                <a16:creationId xmlns:a16="http://schemas.microsoft.com/office/drawing/2014/main" id="{82715F06-956E-4BEA-B4E0-BEB524FAA8CE}"/>
              </a:ext>
            </a:extLst>
          </p:cNvPr>
          <p:cNvPicPr>
            <a:picLocks noChangeAspect="1"/>
          </p:cNvPicPr>
          <p:nvPr/>
        </p:nvPicPr>
        <p:blipFill>
          <a:blip r:embed="rId3"/>
          <a:stretch>
            <a:fillRect/>
          </a:stretch>
        </p:blipFill>
        <p:spPr>
          <a:xfrm>
            <a:off x="6096000" y="812275"/>
            <a:ext cx="5843504" cy="5233450"/>
          </a:xfrm>
          <a:prstGeom prst="rect">
            <a:avLst/>
          </a:prstGeom>
        </p:spPr>
      </p:pic>
      <p:sp>
        <p:nvSpPr>
          <p:cNvPr id="8" name="Rectangle 7">
            <a:extLst>
              <a:ext uri="{FF2B5EF4-FFF2-40B4-BE49-F238E27FC236}">
                <a16:creationId xmlns:a16="http://schemas.microsoft.com/office/drawing/2014/main" id="{C668A36C-9F4C-4513-A165-84037E49D0B6}"/>
              </a:ext>
            </a:extLst>
          </p:cNvPr>
          <p:cNvSpPr/>
          <p:nvPr/>
        </p:nvSpPr>
        <p:spPr>
          <a:xfrm>
            <a:off x="327337" y="1157846"/>
            <a:ext cx="3988849" cy="523220"/>
          </a:xfrm>
          <a:prstGeom prst="rect">
            <a:avLst/>
          </a:prstGeom>
        </p:spPr>
        <p:txBody>
          <a:bodyPr wrap="none">
            <a:spAutoFit/>
          </a:bodyPr>
          <a:lstStyle/>
          <a:p>
            <a:r>
              <a:rPr lang="en-US" sz="2800" b="1" dirty="0">
                <a:solidFill>
                  <a:schemeClr val="bg1"/>
                </a:solidFill>
              </a:rPr>
              <a:t>Training Committee Cont.</a:t>
            </a:r>
          </a:p>
        </p:txBody>
      </p:sp>
      <p:sp>
        <p:nvSpPr>
          <p:cNvPr id="9" name="TextBox 8">
            <a:extLst>
              <a:ext uri="{FF2B5EF4-FFF2-40B4-BE49-F238E27FC236}">
                <a16:creationId xmlns:a16="http://schemas.microsoft.com/office/drawing/2014/main" id="{34306369-1DFD-459B-874D-38F8BD80889A}"/>
              </a:ext>
            </a:extLst>
          </p:cNvPr>
          <p:cNvSpPr txBox="1"/>
          <p:nvPr/>
        </p:nvSpPr>
        <p:spPr>
          <a:xfrm>
            <a:off x="5624078" y="305896"/>
            <a:ext cx="2694717" cy="372741"/>
          </a:xfrm>
          <a:prstGeom prst="rect">
            <a:avLst/>
          </a:prstGeom>
          <a:noFill/>
        </p:spPr>
        <p:txBody>
          <a:bodyPr wrap="square" rtlCol="0">
            <a:spAutoFit/>
          </a:bodyPr>
          <a:lstStyle/>
          <a:p>
            <a:r>
              <a:rPr lang="en-US" b="1" dirty="0"/>
              <a:t>Key Activities</a:t>
            </a:r>
          </a:p>
        </p:txBody>
      </p:sp>
    </p:spTree>
    <p:extLst>
      <p:ext uri="{BB962C8B-B14F-4D97-AF65-F5344CB8AC3E}">
        <p14:creationId xmlns:p14="http://schemas.microsoft.com/office/powerpoint/2010/main" val="3836809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1">
              <a:lumMod val="75000"/>
              <a:lumOff val="2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C7A3AD-9A30-4DCB-B2A6-1B0D11800F30}"/>
              </a:ext>
            </a:extLst>
          </p:cNvPr>
          <p:cNvSpPr>
            <a:spLocks noGrp="1"/>
          </p:cNvSpPr>
          <p:nvPr>
            <p:ph type="title"/>
          </p:nvPr>
        </p:nvSpPr>
        <p:spPr>
          <a:xfrm>
            <a:off x="535890" y="2784348"/>
            <a:ext cx="3363974" cy="1597315"/>
          </a:xfrm>
          <a:noFill/>
          <a:ln w="19050">
            <a:solidFill>
              <a:schemeClr val="bg1"/>
            </a:solidFill>
          </a:ln>
        </p:spPr>
        <p:txBody>
          <a:bodyPr wrap="square">
            <a:normAutofit/>
          </a:bodyPr>
          <a:lstStyle/>
          <a:p>
            <a:pPr algn="ctr"/>
            <a:r>
              <a:rPr lang="en-US" sz="2800" dirty="0">
                <a:solidFill>
                  <a:schemeClr val="bg1"/>
                </a:solidFill>
              </a:rPr>
              <a:t>Develop data products that meet customers' needs </a:t>
            </a:r>
          </a:p>
        </p:txBody>
      </p:sp>
      <p:sp>
        <p:nvSpPr>
          <p:cNvPr id="6" name="Slide Number Placeholder 5">
            <a:extLst>
              <a:ext uri="{FF2B5EF4-FFF2-40B4-BE49-F238E27FC236}">
                <a16:creationId xmlns:a16="http://schemas.microsoft.com/office/drawing/2014/main" id="{7875880F-4632-452E-A785-D86D2D84F445}"/>
              </a:ext>
            </a:extLst>
          </p:cNvPr>
          <p:cNvSpPr>
            <a:spLocks noGrp="1"/>
          </p:cNvSpPr>
          <p:nvPr>
            <p:ph type="sldNum" sz="quarter" idx="12"/>
          </p:nvPr>
        </p:nvSpPr>
        <p:spPr>
          <a:xfrm>
            <a:off x="10289512" y="6356350"/>
            <a:ext cx="1064287" cy="365125"/>
          </a:xfrm>
        </p:spPr>
        <p:txBody>
          <a:bodyPr>
            <a:normAutofit/>
          </a:bodyPr>
          <a:lstStyle/>
          <a:p>
            <a:pPr>
              <a:spcAft>
                <a:spcPts val="600"/>
              </a:spcAft>
            </a:pPr>
            <a:fld id="{A89EE619-F717-494D-BF9E-3A0FE26E1CF2}" type="slidenum">
              <a:rPr lang="en-US" smtClean="0">
                <a:solidFill>
                  <a:schemeClr val="tx1">
                    <a:alpha val="80000"/>
                  </a:schemeClr>
                </a:solidFill>
              </a:rPr>
              <a:pPr>
                <a:spcAft>
                  <a:spcPts val="600"/>
                </a:spcAft>
              </a:pPr>
              <a:t>8</a:t>
            </a:fld>
            <a:endParaRPr lang="en-US">
              <a:solidFill>
                <a:schemeClr val="tx1">
                  <a:alpha val="80000"/>
                </a:schemeClr>
              </a:solidFill>
            </a:endParaRPr>
          </a:p>
        </p:txBody>
      </p:sp>
      <p:sp>
        <p:nvSpPr>
          <p:cNvPr id="9" name="Rectangle 8">
            <a:extLst>
              <a:ext uri="{FF2B5EF4-FFF2-40B4-BE49-F238E27FC236}">
                <a16:creationId xmlns:a16="http://schemas.microsoft.com/office/drawing/2014/main" id="{993E2090-C4AF-4E4A-9853-A7969B4A8B6B}"/>
              </a:ext>
            </a:extLst>
          </p:cNvPr>
          <p:cNvSpPr/>
          <p:nvPr/>
        </p:nvSpPr>
        <p:spPr>
          <a:xfrm>
            <a:off x="423334" y="121230"/>
            <a:ext cx="2570191" cy="369332"/>
          </a:xfrm>
          <a:prstGeom prst="rect">
            <a:avLst/>
          </a:prstGeom>
        </p:spPr>
        <p:txBody>
          <a:bodyPr wrap="none">
            <a:spAutoFit/>
          </a:bodyPr>
          <a:lstStyle/>
          <a:p>
            <a:r>
              <a:rPr lang="en-US" dirty="0">
                <a:solidFill>
                  <a:schemeClr val="bg1"/>
                </a:solidFill>
              </a:rPr>
              <a:t>2018-2020 Strategic Plan </a:t>
            </a:r>
          </a:p>
        </p:txBody>
      </p:sp>
      <p:pic>
        <p:nvPicPr>
          <p:cNvPr id="5" name="Picture 4">
            <a:extLst>
              <a:ext uri="{FF2B5EF4-FFF2-40B4-BE49-F238E27FC236}">
                <a16:creationId xmlns:a16="http://schemas.microsoft.com/office/drawing/2014/main" id="{3F063792-4E01-4973-A56A-8B2F3E3EDDEE}"/>
              </a:ext>
            </a:extLst>
          </p:cNvPr>
          <p:cNvPicPr>
            <a:picLocks noChangeAspect="1"/>
          </p:cNvPicPr>
          <p:nvPr/>
        </p:nvPicPr>
        <p:blipFill>
          <a:blip r:embed="rId3"/>
          <a:stretch>
            <a:fillRect/>
          </a:stretch>
        </p:blipFill>
        <p:spPr>
          <a:xfrm>
            <a:off x="5624078" y="849844"/>
            <a:ext cx="6324342" cy="1934504"/>
          </a:xfrm>
          <a:prstGeom prst="rect">
            <a:avLst/>
          </a:prstGeom>
        </p:spPr>
      </p:pic>
      <p:sp>
        <p:nvSpPr>
          <p:cNvPr id="14" name="TextBox 13">
            <a:extLst>
              <a:ext uri="{FF2B5EF4-FFF2-40B4-BE49-F238E27FC236}">
                <a16:creationId xmlns:a16="http://schemas.microsoft.com/office/drawing/2014/main" id="{C66EDB1D-BE44-4D11-83E9-69300D5B1554}"/>
              </a:ext>
            </a:extLst>
          </p:cNvPr>
          <p:cNvSpPr txBox="1"/>
          <p:nvPr/>
        </p:nvSpPr>
        <p:spPr>
          <a:xfrm>
            <a:off x="5624078" y="305896"/>
            <a:ext cx="2694717" cy="372741"/>
          </a:xfrm>
          <a:prstGeom prst="rect">
            <a:avLst/>
          </a:prstGeom>
          <a:noFill/>
        </p:spPr>
        <p:txBody>
          <a:bodyPr wrap="square" rtlCol="0">
            <a:spAutoFit/>
          </a:bodyPr>
          <a:lstStyle/>
          <a:p>
            <a:r>
              <a:rPr lang="en-US" b="1" dirty="0"/>
              <a:t>Key Activities</a:t>
            </a:r>
          </a:p>
        </p:txBody>
      </p:sp>
      <p:sp>
        <p:nvSpPr>
          <p:cNvPr id="15" name="Rectangle 14">
            <a:extLst>
              <a:ext uri="{FF2B5EF4-FFF2-40B4-BE49-F238E27FC236}">
                <a16:creationId xmlns:a16="http://schemas.microsoft.com/office/drawing/2014/main" id="{05C99226-5477-4595-A9C6-9E8501D3497E}"/>
              </a:ext>
            </a:extLst>
          </p:cNvPr>
          <p:cNvSpPr/>
          <p:nvPr/>
        </p:nvSpPr>
        <p:spPr>
          <a:xfrm>
            <a:off x="243580" y="838175"/>
            <a:ext cx="3656284" cy="954107"/>
          </a:xfrm>
          <a:prstGeom prst="rect">
            <a:avLst/>
          </a:prstGeom>
        </p:spPr>
        <p:txBody>
          <a:bodyPr wrap="square">
            <a:spAutoFit/>
          </a:bodyPr>
          <a:lstStyle/>
          <a:p>
            <a:r>
              <a:rPr lang="en-US" sz="2800" b="1" dirty="0">
                <a:solidFill>
                  <a:schemeClr val="bg1"/>
                </a:solidFill>
              </a:rPr>
              <a:t>Product Development Committee</a:t>
            </a:r>
          </a:p>
        </p:txBody>
      </p:sp>
    </p:spTree>
    <p:extLst>
      <p:ext uri="{BB962C8B-B14F-4D97-AF65-F5344CB8AC3E}">
        <p14:creationId xmlns:p14="http://schemas.microsoft.com/office/powerpoint/2010/main" val="1706995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1666</Words>
  <Application>Microsoft Office PowerPoint</Application>
  <PresentationFormat>Widescreen</PresentationFormat>
  <Paragraphs>219</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Aparajita</vt:lpstr>
      <vt:lpstr>Arial</vt:lpstr>
      <vt:lpstr>Calibri</vt:lpstr>
      <vt:lpstr>Calibri Light</vt:lpstr>
      <vt:lpstr>Office Theme</vt:lpstr>
      <vt:lpstr>PowerPoint Presentation</vt:lpstr>
      <vt:lpstr>LMI Institute Mission and Vision </vt:lpstr>
      <vt:lpstr>LMI Institute Board Members </vt:lpstr>
      <vt:lpstr>Effectively communicate the LMI Institute’s role and value to stakeholders</vt:lpstr>
      <vt:lpstr>Increase membership recruitment and retention</vt:lpstr>
      <vt:lpstr>Deliver, enhance, and expand training for LMI Directors/leaders/managers; customers; and LMI professionals/staff</vt:lpstr>
      <vt:lpstr>Deliver, enhance, and expand training for LMI Directors/leaders/managers; customers; and LMI professionals/staff</vt:lpstr>
      <vt:lpstr>Develop data products that meet customers' needs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jreed@crec.net</dc:creator>
  <cp:lastModifiedBy>kpoole crec.net</cp:lastModifiedBy>
  <cp:revision>6</cp:revision>
  <dcterms:created xsi:type="dcterms:W3CDTF">2018-05-20T23:27:29Z</dcterms:created>
  <dcterms:modified xsi:type="dcterms:W3CDTF">2018-05-22T11:42:21Z</dcterms:modified>
</cp:coreProperties>
</file>