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80" r:id="rId3"/>
    <p:sldId id="279" r:id="rId4"/>
    <p:sldId id="262" r:id="rId5"/>
    <p:sldId id="263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45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224604F-1EC0-4CA8-B20F-36C1FD4C84A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59CC6821-A98F-43DE-AEC1-B88710AE7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67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604F-1EC0-4CA8-B20F-36C1FD4C84A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6821-A98F-43DE-AEC1-B88710AE7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187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604F-1EC0-4CA8-B20F-36C1FD4C84A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6821-A98F-43DE-AEC1-B88710AE7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2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604F-1EC0-4CA8-B20F-36C1FD4C84A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6821-A98F-43DE-AEC1-B88710AE7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8002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604F-1EC0-4CA8-B20F-36C1FD4C84A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6821-A98F-43DE-AEC1-B88710AE7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708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604F-1EC0-4CA8-B20F-36C1FD4C84A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6821-A98F-43DE-AEC1-B88710AE7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520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604F-1EC0-4CA8-B20F-36C1FD4C84A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6821-A98F-43DE-AEC1-B88710AE7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0693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224604F-1EC0-4CA8-B20F-36C1FD4C84A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6821-A98F-43DE-AEC1-B88710AE7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3435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224604F-1EC0-4CA8-B20F-36C1FD4C84A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6821-A98F-43DE-AEC1-B88710AE7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080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604F-1EC0-4CA8-B20F-36C1FD4C84A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6821-A98F-43DE-AEC1-B88710AE7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0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604F-1EC0-4CA8-B20F-36C1FD4C84A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6821-A98F-43DE-AEC1-B88710AE7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527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604F-1EC0-4CA8-B20F-36C1FD4C84A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6821-A98F-43DE-AEC1-B88710AE7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241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604F-1EC0-4CA8-B20F-36C1FD4C84A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6821-A98F-43DE-AEC1-B88710AE7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20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604F-1EC0-4CA8-B20F-36C1FD4C84A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6821-A98F-43DE-AEC1-B88710AE7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765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604F-1EC0-4CA8-B20F-36C1FD4C84A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6821-A98F-43DE-AEC1-B88710AE7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309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604F-1EC0-4CA8-B20F-36C1FD4C84A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6821-A98F-43DE-AEC1-B88710AE7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628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604F-1EC0-4CA8-B20F-36C1FD4C84A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6821-A98F-43DE-AEC1-B88710AE7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5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224604F-1EC0-4CA8-B20F-36C1FD4C84A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59CC6821-A98F-43DE-AEC1-B88710AE73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490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3D6FEBF-96C2-41E6-85A7-FFDCD733D4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29839" y="4053526"/>
            <a:ext cx="5813966" cy="1990626"/>
          </a:xfrm>
        </p:spPr>
        <p:txBody>
          <a:bodyPr>
            <a:normAutofit fontScale="92500"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</a:rPr>
              <a:t>Ken Poole, Executive Director</a:t>
            </a:r>
          </a:p>
          <a:p>
            <a:pPr algn="r"/>
            <a:r>
              <a:rPr lang="en-US" sz="2400" b="1" dirty="0">
                <a:solidFill>
                  <a:schemeClr val="bg1"/>
                </a:solidFill>
              </a:rPr>
              <a:t>Jaleel reed, PMP program Manager</a:t>
            </a:r>
          </a:p>
          <a:p>
            <a:pPr algn="r"/>
            <a:endParaRPr lang="en-US" sz="2400" b="1" dirty="0">
              <a:solidFill>
                <a:schemeClr val="bg1"/>
              </a:solidFill>
            </a:endParaRPr>
          </a:p>
          <a:p>
            <a:pPr algn="r"/>
            <a:r>
              <a:rPr lang="en-US" sz="2400" b="1" dirty="0">
                <a:solidFill>
                  <a:schemeClr val="bg1"/>
                </a:solidFill>
              </a:rPr>
              <a:t>May 22, 2018 </a:t>
            </a:r>
          </a:p>
        </p:txBody>
      </p:sp>
      <p:pic>
        <p:nvPicPr>
          <p:cNvPr id="4" name="Picture 2" descr="http://www.lmiontheweb.org/images/PMP-Logo.jpg">
            <a:extLst>
              <a:ext uri="{FF2B5EF4-FFF2-40B4-BE49-F238E27FC236}">
                <a16:creationId xmlns:a16="http://schemas.microsoft.com/office/drawing/2014/main" id="{1C3A0D68-FFF9-4E47-8634-033298711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98" y="536378"/>
            <a:ext cx="4098730" cy="4488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1222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53F4069-A6BE-4D70-8084-F87687426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PMP Mission and Vision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7011D9-0680-46F4-BAC4-31F472F94CE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7000"/>
              </a:lnSpc>
            </a:pPr>
            <a:r>
              <a:rPr lang="en-US" sz="2400" b="1" dirty="0">
                <a:solidFill>
                  <a:srgbClr val="41054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Vision.</a:t>
            </a:r>
            <a:r>
              <a:rPr lang="en-US" sz="2400" dirty="0">
                <a:solidFill>
                  <a:srgbClr val="41054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Maximize the efficiency of public investments by facilitating talent development with high quality industry and occupational projections.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Projections Managing Partnership serves as the central hub for supporting states as they develop and deliver high quality state and local employment projections.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Projections Managing Partnership is the nationally recognized organization that provides information resources to the workforce system.</a:t>
            </a:r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F372549-D194-4D8B-8375-820FE54C160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5000"/>
              </a:lnSpc>
            </a:pPr>
            <a:r>
              <a:rPr lang="en-US" sz="2400" b="1" dirty="0">
                <a:solidFill>
                  <a:srgbClr val="41054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Mission</a:t>
            </a:r>
            <a:r>
              <a:rPr lang="en-US" sz="2400" dirty="0">
                <a:solidFill>
                  <a:srgbClr val="41054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enable/support states as they develop and deliver high quality state and local employment projections.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4782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53F4069-A6BE-4D70-8084-F87687426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PMP BOARD MEMBERS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7011D9-0680-46F4-BAC4-31F472F94CE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Coretta Pettway (Chair)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Chief, Labor Market Information Bureau, Ohio Department of Job and Family Services 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Jacqueline Keener (Vice-Chair)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Director, Labor and Economic Analysis Division, North Carolina Department of Commerce 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Saikou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Diallo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Associate Director, Office of Labor Market Policy and Information, District of Columbia Department of Employment Services 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Jim Henry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Director, Labor Market Information Division, Alabama Department of Labor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 Robinson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Director, Research and Analysis Section, Alaska Dept. of Labor &amp; Workforce Development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F372549-D194-4D8B-8375-820FE54C160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Carolyn Mitchell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Director, Office of Workforce Information and Performance, Maryland Department of Labor, Licensing and Regulation 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Jason Palmer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Director, Bureau of LMI &amp; Strategic Initiatives, Michigan Department of Technology, Management &amp; Budget 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Bohdan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Wynnyk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Deputy Director, Division of Research and Statistics, New York State Department of Labor 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Rachel Moskowitz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Chief, Economic Research and Analysis Bureau, New Mexico Department of Workforce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8137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427E0A4F-FE1D-4A81-8D8F-986345F71C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70C2B8F-6B1B-46D5-86E6-40F36C695F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7B237C1-E8A0-4DD3-B6C5-F2D54F796F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8D62F0D-6BD4-4DD4-B125-6F7A952A31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928E8CD-5219-4795-91D4-9618DB8ED6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6700828" y="402165"/>
              <a:ext cx="5067838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A00A43E1-4FE7-498F-AFFF-FDFC1FAF04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DB521824-592C-476A-AB0A-CA0C6D1F34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B5C860C9-D4F9-4350-80DA-0D1CD36C7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770DED8B-05D6-456A-BF1D-FE4F8815963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0141" t="15293" b="38025"/>
          <a:stretch/>
        </p:blipFill>
        <p:spPr>
          <a:xfrm>
            <a:off x="6664750" y="1687399"/>
            <a:ext cx="5171023" cy="2780906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538A90C8-AE0E-4EBA-9AF8-EEDB20602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0D139B-8EAF-4A98-BB18-38CC7EF46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098" y="629265"/>
            <a:ext cx="5132438" cy="162232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EBEBEB"/>
                </a:solidFill>
              </a:rPr>
              <a:t>Improve Analyst and User Capacity 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741C44E-717C-4B11-BB01-1F14789B1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098" y="2418735"/>
            <a:ext cx="5132439" cy="3811742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Develop new curricula about employment projections for analysts, users, and intermediary partners.  </a:t>
            </a:r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54BDB1-1D61-4ED0-AEF2-3DDC81593F72}"/>
              </a:ext>
            </a:extLst>
          </p:cNvPr>
          <p:cNvSpPr txBox="1"/>
          <p:nvPr/>
        </p:nvSpPr>
        <p:spPr>
          <a:xfrm>
            <a:off x="6892343" y="1036948"/>
            <a:ext cx="2694717" cy="372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Key Activities</a:t>
            </a:r>
          </a:p>
        </p:txBody>
      </p:sp>
      <p:pic>
        <p:nvPicPr>
          <p:cNvPr id="21" name="Content Placeholder 4">
            <a:extLst>
              <a:ext uri="{FF2B5EF4-FFF2-40B4-BE49-F238E27FC236}">
                <a16:creationId xmlns:a16="http://schemas.microsoft.com/office/drawing/2014/main" id="{75406B44-64FD-4971-AF76-CC3499612C2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0141" t="73816"/>
          <a:stretch/>
        </p:blipFill>
        <p:spPr>
          <a:xfrm>
            <a:off x="6668089" y="4390700"/>
            <a:ext cx="5171023" cy="155980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0C0FF0F-0A7C-487E-A47C-C6140D213FE1}"/>
              </a:ext>
            </a:extLst>
          </p:cNvPr>
          <p:cNvSpPr/>
          <p:nvPr/>
        </p:nvSpPr>
        <p:spPr>
          <a:xfrm>
            <a:off x="826140" y="5581169"/>
            <a:ext cx="23791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Training Committee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1E8B16-1879-41CD-AD52-1C6F25951BD1}"/>
              </a:ext>
            </a:extLst>
          </p:cNvPr>
          <p:cNvSpPr/>
          <p:nvPr/>
        </p:nvSpPr>
        <p:spPr>
          <a:xfrm>
            <a:off x="1782098" y="222768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Westin Arlington Gateway</a:t>
            </a:r>
            <a:endParaRPr lang="en-US" dirty="0">
              <a:solidFill>
                <a:srgbClr val="FFFF00"/>
              </a:solidFill>
            </a:endParaRPr>
          </a:p>
          <a:p>
            <a:pPr algn="ctr"/>
            <a:r>
              <a:rPr lang="en-US" b="1" dirty="0">
                <a:solidFill>
                  <a:srgbClr val="FFFF00"/>
                </a:solidFill>
              </a:rPr>
              <a:t>Arlington, VA</a:t>
            </a:r>
            <a:endParaRPr lang="en-US" dirty="0">
              <a:solidFill>
                <a:srgbClr val="FFFF00"/>
              </a:solidFill>
            </a:endParaRPr>
          </a:p>
          <a:p>
            <a:pPr algn="ctr"/>
            <a:r>
              <a:rPr lang="en-US" b="1" dirty="0">
                <a:solidFill>
                  <a:srgbClr val="FFFF00"/>
                </a:solidFill>
              </a:rPr>
              <a:t>October 10-12, 2018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EF4F8B7-44ED-4FE6-823E-40BC19060C11}"/>
              </a:ext>
            </a:extLst>
          </p:cNvPr>
          <p:cNvSpPr/>
          <p:nvPr/>
        </p:nvSpPr>
        <p:spPr>
          <a:xfrm>
            <a:off x="423334" y="121230"/>
            <a:ext cx="29610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2018-2020 Strategic Plan </a:t>
            </a:r>
          </a:p>
        </p:txBody>
      </p:sp>
    </p:spTree>
    <p:extLst>
      <p:ext uri="{BB962C8B-B14F-4D97-AF65-F5344CB8AC3E}">
        <p14:creationId xmlns:p14="http://schemas.microsoft.com/office/powerpoint/2010/main" val="960665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27E0A4F-FE1D-4A81-8D8F-986345F71C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70C2B8F-6B1B-46D5-86E6-40F36C695F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3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77B237C1-E8A0-4DD3-B6C5-F2D54F796F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8D62F0D-6BD4-4DD4-B125-6F7A952A31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928E8CD-5219-4795-91D4-9618DB8ED6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6700828" y="402165"/>
              <a:ext cx="5067838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00A43E1-4FE7-498F-AFFF-FDFC1FAF04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DB521824-592C-476A-AB0A-CA0C6D1F34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B5C860C9-D4F9-4350-80DA-0D1CD36C7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005E1E09-C5D7-4916-AE0E-16E34BE87B1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3224" t="12769" r="1"/>
          <a:stretch/>
        </p:blipFill>
        <p:spPr>
          <a:xfrm>
            <a:off x="6445505" y="1525844"/>
            <a:ext cx="5591116" cy="444085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38A90C8-AE0E-4EBA-9AF8-EEDB20602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0D139B-8EAF-4A98-BB18-38CC7EF46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098" y="629265"/>
            <a:ext cx="5132438" cy="162232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EBEBEB"/>
                </a:solidFill>
              </a:rPr>
              <a:t>Communications and Outreach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D7A897-BC17-4308-93E9-43CCE40F7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098" y="2418735"/>
            <a:ext cx="5132439" cy="3811742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Engage with and understand customer needs customers</a:t>
            </a:r>
          </a:p>
          <a:p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0E215DD-BBCA-49B6-9C72-7FDDF5A38A4F}"/>
              </a:ext>
            </a:extLst>
          </p:cNvPr>
          <p:cNvSpPr txBox="1"/>
          <p:nvPr/>
        </p:nvSpPr>
        <p:spPr>
          <a:xfrm>
            <a:off x="6892343" y="1036948"/>
            <a:ext cx="2694717" cy="372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Key Activities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7C48408-5A93-432F-8C14-FF5DB5C319A1}"/>
              </a:ext>
            </a:extLst>
          </p:cNvPr>
          <p:cNvSpPr/>
          <p:nvPr/>
        </p:nvSpPr>
        <p:spPr>
          <a:xfrm>
            <a:off x="846591" y="5248396"/>
            <a:ext cx="34142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Communications &amp; Marketing Committee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3817C78-0CD0-4DFC-8D94-A0AACE6F5216}"/>
              </a:ext>
            </a:extLst>
          </p:cNvPr>
          <p:cNvSpPr/>
          <p:nvPr/>
        </p:nvSpPr>
        <p:spPr>
          <a:xfrm>
            <a:off x="423334" y="121230"/>
            <a:ext cx="29610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2018-2020 Strategic Plan </a:t>
            </a:r>
          </a:p>
        </p:txBody>
      </p:sp>
    </p:spTree>
    <p:extLst>
      <p:ext uri="{BB962C8B-B14F-4D97-AF65-F5344CB8AC3E}">
        <p14:creationId xmlns:p14="http://schemas.microsoft.com/office/powerpoint/2010/main" val="1398600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27E0A4F-FE1D-4A81-8D8F-986345F71C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70C2B8F-6B1B-46D5-86E6-40F36C695F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3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77B237C1-E8A0-4DD3-B6C5-F2D54F796F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8D62F0D-6BD4-4DD4-B125-6F7A952A31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928E8CD-5219-4795-91D4-9618DB8ED6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6700828" y="402165"/>
              <a:ext cx="5067838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A00A43E1-4FE7-498F-AFFF-FDFC1FAF04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DB521824-592C-476A-AB0A-CA0C6D1F34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B5C860C9-D4F9-4350-80DA-0D1CD36C7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38A90C8-AE0E-4EBA-9AF8-EEDB20602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0D139B-8EAF-4A98-BB18-38CC7EF46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098" y="629265"/>
            <a:ext cx="5132438" cy="162232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EBEBEB"/>
                </a:solidFill>
              </a:rPr>
              <a:t>Product and Service Innovations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D7A897-BC17-4308-93E9-43CCE40F7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098" y="2418735"/>
            <a:ext cx="5132439" cy="3811742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Adapt employment projections products and processes to meet customer needs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2CBB3EF-28CD-42F5-B3F0-5C6FE563FB89}"/>
              </a:ext>
            </a:extLst>
          </p:cNvPr>
          <p:cNvSpPr/>
          <p:nvPr/>
        </p:nvSpPr>
        <p:spPr>
          <a:xfrm>
            <a:off x="666297" y="5305405"/>
            <a:ext cx="343764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Product Process and Innovation Committee</a:t>
            </a:r>
            <a:br>
              <a:rPr lang="en-US" b="1" dirty="0">
                <a:solidFill>
                  <a:schemeClr val="bg1"/>
                </a:solidFill>
              </a:rPr>
            </a:b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AEB04F1-0F1E-4F08-A392-771755C47331}"/>
              </a:ext>
            </a:extLst>
          </p:cNvPr>
          <p:cNvSpPr txBox="1"/>
          <p:nvPr/>
        </p:nvSpPr>
        <p:spPr>
          <a:xfrm>
            <a:off x="7049760" y="687128"/>
            <a:ext cx="2694717" cy="372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Key Activities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8CAB538-2398-4ED5-BF4B-CA1BC7D3E985}"/>
              </a:ext>
            </a:extLst>
          </p:cNvPr>
          <p:cNvGrpSpPr/>
          <p:nvPr/>
        </p:nvGrpSpPr>
        <p:grpSpPr>
          <a:xfrm>
            <a:off x="6570482" y="1247033"/>
            <a:ext cx="4732256" cy="5284555"/>
            <a:chOff x="6851588" y="1247033"/>
            <a:chExt cx="4249003" cy="4760909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34555A7-0B37-430B-B182-DA94E230795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32376" t="7371" b="84592"/>
            <a:stretch/>
          </p:blipFill>
          <p:spPr>
            <a:xfrm>
              <a:off x="6851588" y="1247033"/>
              <a:ext cx="4249003" cy="61004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848C92D8-8483-4EE1-A5F3-F687D32E068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32376" t="45271" b="-1"/>
            <a:stretch/>
          </p:blipFill>
          <p:spPr>
            <a:xfrm>
              <a:off x="6855031" y="1857079"/>
              <a:ext cx="4245560" cy="4150863"/>
            </a:xfrm>
            <a:prstGeom prst="rect">
              <a:avLst/>
            </a:prstGeom>
          </p:spPr>
        </p:pic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85478EA6-3D38-49CD-9FE5-4A722BAF014E}"/>
              </a:ext>
            </a:extLst>
          </p:cNvPr>
          <p:cNvSpPr/>
          <p:nvPr/>
        </p:nvSpPr>
        <p:spPr>
          <a:xfrm>
            <a:off x="423334" y="121230"/>
            <a:ext cx="29610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2018-2020 Strategic Plan </a:t>
            </a:r>
          </a:p>
        </p:txBody>
      </p:sp>
    </p:spTree>
    <p:extLst>
      <p:ext uri="{BB962C8B-B14F-4D97-AF65-F5344CB8AC3E}">
        <p14:creationId xmlns:p14="http://schemas.microsoft.com/office/powerpoint/2010/main" val="31179614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Override1.xml><?xml version="1.0" encoding="utf-8"?>
<a:themeOverride xmlns:a="http://schemas.openxmlformats.org/drawingml/2006/main">
  <a:clrScheme name="Ion Boardroom">
    <a:dk1>
      <a:sysClr val="windowText" lastClr="000000"/>
    </a:dk1>
    <a:lt1>
      <a:sysClr val="window" lastClr="FFFFFF"/>
    </a:lt1>
    <a:dk2>
      <a:srgbClr val="3B3059"/>
    </a:dk2>
    <a:lt2>
      <a:srgbClr val="EBEBEB"/>
    </a:lt2>
    <a:accent1>
      <a:srgbClr val="B31166"/>
    </a:accent1>
    <a:accent2>
      <a:srgbClr val="E33D6F"/>
    </a:accent2>
    <a:accent3>
      <a:srgbClr val="E45F3C"/>
    </a:accent3>
    <a:accent4>
      <a:srgbClr val="E9943A"/>
    </a:accent4>
    <a:accent5>
      <a:srgbClr val="9B6BF2"/>
    </a:accent5>
    <a:accent6>
      <a:srgbClr val="D53DD0"/>
    </a:accent6>
    <a:hlink>
      <a:srgbClr val="8F8F8F"/>
    </a:hlink>
    <a:folHlink>
      <a:srgbClr val="A5A5A5"/>
    </a:folHlink>
  </a:clrScheme>
</a:themeOverride>
</file>

<file path=ppt/theme/themeOverride2.xml><?xml version="1.0" encoding="utf-8"?>
<a:themeOverride xmlns:a="http://schemas.openxmlformats.org/drawingml/2006/main">
  <a:clrScheme name="Ion Boardroom">
    <a:dk1>
      <a:sysClr val="windowText" lastClr="000000"/>
    </a:dk1>
    <a:lt1>
      <a:sysClr val="window" lastClr="FFFFFF"/>
    </a:lt1>
    <a:dk2>
      <a:srgbClr val="3B3059"/>
    </a:dk2>
    <a:lt2>
      <a:srgbClr val="EBEBEB"/>
    </a:lt2>
    <a:accent1>
      <a:srgbClr val="B31166"/>
    </a:accent1>
    <a:accent2>
      <a:srgbClr val="E33D6F"/>
    </a:accent2>
    <a:accent3>
      <a:srgbClr val="E45F3C"/>
    </a:accent3>
    <a:accent4>
      <a:srgbClr val="E9943A"/>
    </a:accent4>
    <a:accent5>
      <a:srgbClr val="9B6BF2"/>
    </a:accent5>
    <a:accent6>
      <a:srgbClr val="D53DD0"/>
    </a:accent6>
    <a:hlink>
      <a:srgbClr val="8F8F8F"/>
    </a:hlink>
    <a:folHlink>
      <a:srgbClr val="A5A5A5"/>
    </a:folHlink>
  </a:clrScheme>
</a:themeOverride>
</file>

<file path=ppt/theme/themeOverride3.xml><?xml version="1.0" encoding="utf-8"?>
<a:themeOverride xmlns:a="http://schemas.openxmlformats.org/drawingml/2006/main">
  <a:clrScheme name="Ion Boardroom">
    <a:dk1>
      <a:sysClr val="windowText" lastClr="000000"/>
    </a:dk1>
    <a:lt1>
      <a:sysClr val="window" lastClr="FFFFFF"/>
    </a:lt1>
    <a:dk2>
      <a:srgbClr val="3B3059"/>
    </a:dk2>
    <a:lt2>
      <a:srgbClr val="EBEBEB"/>
    </a:lt2>
    <a:accent1>
      <a:srgbClr val="B31166"/>
    </a:accent1>
    <a:accent2>
      <a:srgbClr val="E33D6F"/>
    </a:accent2>
    <a:accent3>
      <a:srgbClr val="E45F3C"/>
    </a:accent3>
    <a:accent4>
      <a:srgbClr val="E9943A"/>
    </a:accent4>
    <a:accent5>
      <a:srgbClr val="9B6BF2"/>
    </a:accent5>
    <a:accent6>
      <a:srgbClr val="D53DD0"/>
    </a:accent6>
    <a:hlink>
      <a:srgbClr val="8F8F8F"/>
    </a:hlink>
    <a:folHlink>
      <a:srgbClr val="A5A5A5"/>
    </a:folHlink>
  </a:clrScheme>
</a:themeOverride>
</file>

<file path=ppt/theme/themeOverride4.xml><?xml version="1.0" encoding="utf-8"?>
<a:themeOverride xmlns:a="http://schemas.openxmlformats.org/drawingml/2006/main">
  <a:clrScheme name="Ion Boardroom">
    <a:dk1>
      <a:sysClr val="windowText" lastClr="000000"/>
    </a:dk1>
    <a:lt1>
      <a:sysClr val="window" lastClr="FFFFFF"/>
    </a:lt1>
    <a:dk2>
      <a:srgbClr val="3B3059"/>
    </a:dk2>
    <a:lt2>
      <a:srgbClr val="EBEBEB"/>
    </a:lt2>
    <a:accent1>
      <a:srgbClr val="B31166"/>
    </a:accent1>
    <a:accent2>
      <a:srgbClr val="E33D6F"/>
    </a:accent2>
    <a:accent3>
      <a:srgbClr val="E45F3C"/>
    </a:accent3>
    <a:accent4>
      <a:srgbClr val="E9943A"/>
    </a:accent4>
    <a:accent5>
      <a:srgbClr val="9B6BF2"/>
    </a:accent5>
    <a:accent6>
      <a:srgbClr val="D53DD0"/>
    </a:accent6>
    <a:hlink>
      <a:srgbClr val="8F8F8F"/>
    </a:hlink>
    <a:folHlink>
      <a:srgbClr val="A5A5A5"/>
    </a:folHlink>
  </a:clrScheme>
</a:themeOverride>
</file>

<file path=ppt/theme/themeOverride5.xml><?xml version="1.0" encoding="utf-8"?>
<a:themeOverride xmlns:a="http://schemas.openxmlformats.org/drawingml/2006/main">
  <a:clrScheme name="Ion Boardroom">
    <a:dk1>
      <a:sysClr val="windowText" lastClr="000000"/>
    </a:dk1>
    <a:lt1>
      <a:sysClr val="window" lastClr="FFFFFF"/>
    </a:lt1>
    <a:dk2>
      <a:srgbClr val="3B3059"/>
    </a:dk2>
    <a:lt2>
      <a:srgbClr val="EBEBEB"/>
    </a:lt2>
    <a:accent1>
      <a:srgbClr val="B31166"/>
    </a:accent1>
    <a:accent2>
      <a:srgbClr val="E33D6F"/>
    </a:accent2>
    <a:accent3>
      <a:srgbClr val="E45F3C"/>
    </a:accent3>
    <a:accent4>
      <a:srgbClr val="E9943A"/>
    </a:accent4>
    <a:accent5>
      <a:srgbClr val="9B6BF2"/>
    </a:accent5>
    <a:accent6>
      <a:srgbClr val="D53DD0"/>
    </a:accent6>
    <a:hlink>
      <a:srgbClr val="8F8F8F"/>
    </a:hlink>
    <a:folHlink>
      <a:srgbClr val="A5A5A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Words>350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Century Gothic</vt:lpstr>
      <vt:lpstr>Symbol</vt:lpstr>
      <vt:lpstr>Times New Roman</vt:lpstr>
      <vt:lpstr>Wingdings 3</vt:lpstr>
      <vt:lpstr>Ion Boardroom</vt:lpstr>
      <vt:lpstr>PowerPoint Presentation</vt:lpstr>
      <vt:lpstr>PMP Mission and Vision </vt:lpstr>
      <vt:lpstr>PMP BOARD MEMBERS </vt:lpstr>
      <vt:lpstr>Improve Analyst and User Capacity </vt:lpstr>
      <vt:lpstr>Communications and Outreach </vt:lpstr>
      <vt:lpstr>Product and Service Innovations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Jaleel Reed</dc:creator>
  <cp:lastModifiedBy>kpoole crec.net</cp:lastModifiedBy>
  <cp:revision>14</cp:revision>
  <dcterms:created xsi:type="dcterms:W3CDTF">2018-05-18T20:31:21Z</dcterms:created>
  <dcterms:modified xsi:type="dcterms:W3CDTF">2018-05-22T11:43:17Z</dcterms:modified>
</cp:coreProperties>
</file>