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21"/>
  </p:notesMasterIdLst>
  <p:sldIdLst>
    <p:sldId id="317" r:id="rId3"/>
    <p:sldId id="585" r:id="rId4"/>
    <p:sldId id="549" r:id="rId5"/>
    <p:sldId id="550" r:id="rId6"/>
    <p:sldId id="552" r:id="rId7"/>
    <p:sldId id="557" r:id="rId8"/>
    <p:sldId id="571" r:id="rId9"/>
    <p:sldId id="562" r:id="rId10"/>
    <p:sldId id="572" r:id="rId11"/>
    <p:sldId id="573" r:id="rId12"/>
    <p:sldId id="560" r:id="rId13"/>
    <p:sldId id="574" r:id="rId14"/>
    <p:sldId id="582" r:id="rId15"/>
    <p:sldId id="583" r:id="rId16"/>
    <p:sldId id="584" r:id="rId17"/>
    <p:sldId id="586" r:id="rId18"/>
    <p:sldId id="553" r:id="rId19"/>
    <p:sldId id="5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93D9A-367A-4BC6-9068-D5ADEA7B0FB0}" type="datetimeFigureOut">
              <a:rPr lang="en-US" smtClean="0"/>
              <a:t>5/18/2018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8F785-EE74-4D8B-8ED9-2CC1F04CC881}" type="slidenum">
              <a:rPr lang="en-US" smtClean="0"/>
              <a:t>‹#›</a:t>
            </a:fld>
            <a:endParaRPr lang="en-US" dirty="0"/>
          </a:p>
        </p:txBody>
      </p:sp>
    </p:spTree>
    <p:extLst>
      <p:ext uri="{BB962C8B-B14F-4D97-AF65-F5344CB8AC3E}">
        <p14:creationId xmlns:p14="http://schemas.microsoft.com/office/powerpoint/2010/main" val="143902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AAE3BFC-6CFE-4442-AAE5-E22062C89CC4}"/>
              </a:ext>
            </a:extLst>
          </p:cNvPr>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8263678-9C6F-4398-9A0B-A1ABBCE4E00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43" name="Rectangle 2">
            <a:extLst>
              <a:ext uri="{FF2B5EF4-FFF2-40B4-BE49-F238E27FC236}">
                <a16:creationId xmlns:a16="http://schemas.microsoft.com/office/drawing/2014/main" id="{A3C0E6B1-AF7C-4766-8E6E-8CF7BAB97C9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0937977-DAD2-40AD-82B8-E632F15C53DA}"/>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7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93B664E-EAC9-4407-85C2-53FCF7F4D5F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56DEAEB9-6410-4322-954D-717E208EABD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FDFDEE4-476A-49FC-BAFB-0FDBE80EDCE3}"/>
              </a:ext>
            </a:extLst>
          </p:cNvPr>
          <p:cNvSpPr>
            <a:spLocks noGrp="1" noChangeArrowheads="1"/>
          </p:cNvSpPr>
          <p:nvPr>
            <p:ph type="sldNum" sz="quarter" idx="12"/>
          </p:nvPr>
        </p:nvSpPr>
        <p:spPr>
          <a:ln/>
        </p:spPr>
        <p:txBody>
          <a:bodyPr/>
          <a:lstStyle>
            <a:lvl1pPr>
              <a:defRPr/>
            </a:lvl1pPr>
          </a:lstStyle>
          <a:p>
            <a:pPr>
              <a:defRPr/>
            </a:pPr>
            <a:fld id="{7F679490-CA06-47E7-9679-CED12CE635DF}" type="slidenum">
              <a:rPr lang="en-US" altLang="en-US"/>
              <a:pPr>
                <a:defRPr/>
              </a:pPr>
              <a:t>‹#›</a:t>
            </a:fld>
            <a:endParaRPr lang="en-US" altLang="en-US" dirty="0"/>
          </a:p>
        </p:txBody>
      </p:sp>
    </p:spTree>
    <p:extLst>
      <p:ext uri="{BB962C8B-B14F-4D97-AF65-F5344CB8AC3E}">
        <p14:creationId xmlns:p14="http://schemas.microsoft.com/office/powerpoint/2010/main" val="37225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6E39C6-D679-4F47-A013-89230D3186E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9E84F3B-10BC-414E-BE03-4F5507E1372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1CB5F12-ACE6-4B1F-844C-101DD3231F66}"/>
              </a:ext>
            </a:extLst>
          </p:cNvPr>
          <p:cNvSpPr>
            <a:spLocks noGrp="1" noChangeArrowheads="1"/>
          </p:cNvSpPr>
          <p:nvPr>
            <p:ph type="sldNum" sz="quarter" idx="12"/>
          </p:nvPr>
        </p:nvSpPr>
        <p:spPr>
          <a:ln/>
        </p:spPr>
        <p:txBody>
          <a:bodyPr/>
          <a:lstStyle>
            <a:lvl1pPr>
              <a:defRPr/>
            </a:lvl1pPr>
          </a:lstStyle>
          <a:p>
            <a:pPr>
              <a:defRPr/>
            </a:pPr>
            <a:fld id="{FEA81EC8-E873-4AA8-898D-D6C643382F16}" type="slidenum">
              <a:rPr lang="en-US" altLang="en-US"/>
              <a:pPr>
                <a:defRPr/>
              </a:pPr>
              <a:t>‹#›</a:t>
            </a:fld>
            <a:endParaRPr lang="en-US" altLang="en-US" dirty="0"/>
          </a:p>
        </p:txBody>
      </p:sp>
    </p:spTree>
    <p:extLst>
      <p:ext uri="{BB962C8B-B14F-4D97-AF65-F5344CB8AC3E}">
        <p14:creationId xmlns:p14="http://schemas.microsoft.com/office/powerpoint/2010/main" val="239080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99D809-22F4-4294-841A-6ACA4FBFDCC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805DB2E-2573-44CD-9B10-7A535A00D52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FE26686-E80C-4669-8D33-6C4BEC0C596D}"/>
              </a:ext>
            </a:extLst>
          </p:cNvPr>
          <p:cNvSpPr>
            <a:spLocks noGrp="1" noChangeArrowheads="1"/>
          </p:cNvSpPr>
          <p:nvPr>
            <p:ph type="sldNum" sz="quarter" idx="12"/>
          </p:nvPr>
        </p:nvSpPr>
        <p:spPr>
          <a:ln/>
        </p:spPr>
        <p:txBody>
          <a:bodyPr/>
          <a:lstStyle>
            <a:lvl1pPr>
              <a:defRPr/>
            </a:lvl1pPr>
          </a:lstStyle>
          <a:p>
            <a:pPr>
              <a:defRPr/>
            </a:pPr>
            <a:fld id="{4CB2EE63-4627-431A-897C-6FFB05BF8E0D}" type="slidenum">
              <a:rPr lang="en-US" altLang="en-US"/>
              <a:pPr>
                <a:defRPr/>
              </a:pPr>
              <a:t>‹#›</a:t>
            </a:fld>
            <a:endParaRPr lang="en-US" altLang="en-US" dirty="0"/>
          </a:p>
        </p:txBody>
      </p:sp>
    </p:spTree>
    <p:extLst>
      <p:ext uri="{BB962C8B-B14F-4D97-AF65-F5344CB8AC3E}">
        <p14:creationId xmlns:p14="http://schemas.microsoft.com/office/powerpoint/2010/main" val="72892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60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02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973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96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72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37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11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88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66D535-2864-4125-B53E-381815E9F10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518A75A-AC77-468A-B0BC-E11FE9D003B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B1E6541-5451-4512-A97D-AB5E50F5F78A}"/>
              </a:ext>
            </a:extLst>
          </p:cNvPr>
          <p:cNvSpPr>
            <a:spLocks noGrp="1" noChangeArrowheads="1"/>
          </p:cNvSpPr>
          <p:nvPr>
            <p:ph type="sldNum" sz="quarter" idx="12"/>
          </p:nvPr>
        </p:nvSpPr>
        <p:spPr>
          <a:ln/>
        </p:spPr>
        <p:txBody>
          <a:bodyPr/>
          <a:lstStyle>
            <a:lvl1pPr>
              <a:defRPr/>
            </a:lvl1pPr>
          </a:lstStyle>
          <a:p>
            <a:pPr>
              <a:defRPr/>
            </a:pPr>
            <a:fld id="{0F1B5056-B6EA-47BA-9183-3866C973D806}" type="slidenum">
              <a:rPr lang="en-US" altLang="en-US"/>
              <a:pPr>
                <a:defRPr/>
              </a:pPr>
              <a:t>‹#›</a:t>
            </a:fld>
            <a:endParaRPr lang="en-US" altLang="en-US" dirty="0"/>
          </a:p>
        </p:txBody>
      </p:sp>
    </p:spTree>
    <p:extLst>
      <p:ext uri="{BB962C8B-B14F-4D97-AF65-F5344CB8AC3E}">
        <p14:creationId xmlns:p14="http://schemas.microsoft.com/office/powerpoint/2010/main" val="2559902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1587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44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87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20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C0E264-8AC8-403C-BE97-F3DE6EDF925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8DDBEC-4C87-42C7-8C7A-E534925536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492A8BD-49CE-4C6C-8404-21CAD4AD8886}"/>
              </a:ext>
            </a:extLst>
          </p:cNvPr>
          <p:cNvSpPr>
            <a:spLocks noGrp="1" noChangeArrowheads="1"/>
          </p:cNvSpPr>
          <p:nvPr>
            <p:ph type="sldNum" sz="quarter" idx="12"/>
          </p:nvPr>
        </p:nvSpPr>
        <p:spPr>
          <a:ln/>
        </p:spPr>
        <p:txBody>
          <a:bodyPr/>
          <a:lstStyle>
            <a:lvl1pPr>
              <a:defRPr/>
            </a:lvl1pPr>
          </a:lstStyle>
          <a:p>
            <a:pPr>
              <a:defRPr/>
            </a:pPr>
            <a:fld id="{6088455E-ACAE-4C9B-AC17-E2F35963DAD4}" type="slidenum">
              <a:rPr lang="en-US" altLang="en-US"/>
              <a:pPr>
                <a:defRPr/>
              </a:pPr>
              <a:t>‹#›</a:t>
            </a:fld>
            <a:endParaRPr lang="en-US" altLang="en-US" dirty="0"/>
          </a:p>
        </p:txBody>
      </p:sp>
    </p:spTree>
    <p:extLst>
      <p:ext uri="{BB962C8B-B14F-4D97-AF65-F5344CB8AC3E}">
        <p14:creationId xmlns:p14="http://schemas.microsoft.com/office/powerpoint/2010/main" val="13733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A35CBD-8C2D-467E-AD07-1505C3B8D72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67DF04D-B0CC-4565-BDF1-46F23FCD7D6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12DFD18-532B-416C-809D-A60BCA9104B0}"/>
              </a:ext>
            </a:extLst>
          </p:cNvPr>
          <p:cNvSpPr>
            <a:spLocks noGrp="1" noChangeArrowheads="1"/>
          </p:cNvSpPr>
          <p:nvPr>
            <p:ph type="sldNum" sz="quarter" idx="12"/>
          </p:nvPr>
        </p:nvSpPr>
        <p:spPr>
          <a:ln/>
        </p:spPr>
        <p:txBody>
          <a:bodyPr/>
          <a:lstStyle>
            <a:lvl1pPr>
              <a:defRPr/>
            </a:lvl1pPr>
          </a:lstStyle>
          <a:p>
            <a:pPr>
              <a:defRPr/>
            </a:pPr>
            <a:fld id="{8C48110B-319E-48F2-A679-D2ED122F3C3A}" type="slidenum">
              <a:rPr lang="en-US" altLang="en-US"/>
              <a:pPr>
                <a:defRPr/>
              </a:pPr>
              <a:t>‹#›</a:t>
            </a:fld>
            <a:endParaRPr lang="en-US" altLang="en-US" dirty="0"/>
          </a:p>
        </p:txBody>
      </p:sp>
    </p:spTree>
    <p:extLst>
      <p:ext uri="{BB962C8B-B14F-4D97-AF65-F5344CB8AC3E}">
        <p14:creationId xmlns:p14="http://schemas.microsoft.com/office/powerpoint/2010/main" val="21157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A81CB4-E264-43A9-A446-CB99C7D4F07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8B184C50-BB72-44D4-ACF0-A08DD987AC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E79A3036-7436-416F-94D6-762090C29F8B}"/>
              </a:ext>
            </a:extLst>
          </p:cNvPr>
          <p:cNvSpPr>
            <a:spLocks noGrp="1" noChangeArrowheads="1"/>
          </p:cNvSpPr>
          <p:nvPr>
            <p:ph type="sldNum" sz="quarter" idx="12"/>
          </p:nvPr>
        </p:nvSpPr>
        <p:spPr>
          <a:ln/>
        </p:spPr>
        <p:txBody>
          <a:bodyPr/>
          <a:lstStyle>
            <a:lvl1pPr>
              <a:defRPr/>
            </a:lvl1pPr>
          </a:lstStyle>
          <a:p>
            <a:pPr>
              <a:defRPr/>
            </a:pPr>
            <a:fld id="{8D29CD6C-FA86-4200-9321-B3CE0C82ECA8}" type="slidenum">
              <a:rPr lang="en-US" altLang="en-US"/>
              <a:pPr>
                <a:defRPr/>
              </a:pPr>
              <a:t>‹#›</a:t>
            </a:fld>
            <a:endParaRPr lang="en-US" altLang="en-US" dirty="0"/>
          </a:p>
        </p:txBody>
      </p:sp>
    </p:spTree>
    <p:extLst>
      <p:ext uri="{BB962C8B-B14F-4D97-AF65-F5344CB8AC3E}">
        <p14:creationId xmlns:p14="http://schemas.microsoft.com/office/powerpoint/2010/main" val="142066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A50548-E99C-4FFD-9158-DDE4DD5716E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5A5C999A-884D-42F2-9007-F4AB29F973C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EAEECC09-DBE3-41AE-8EEE-816BCCC9294F}"/>
              </a:ext>
            </a:extLst>
          </p:cNvPr>
          <p:cNvSpPr>
            <a:spLocks noGrp="1" noChangeArrowheads="1"/>
          </p:cNvSpPr>
          <p:nvPr>
            <p:ph type="sldNum" sz="quarter" idx="12"/>
          </p:nvPr>
        </p:nvSpPr>
        <p:spPr>
          <a:ln/>
        </p:spPr>
        <p:txBody>
          <a:bodyPr/>
          <a:lstStyle>
            <a:lvl1pPr>
              <a:defRPr/>
            </a:lvl1pPr>
          </a:lstStyle>
          <a:p>
            <a:pPr>
              <a:defRPr/>
            </a:pPr>
            <a:fld id="{2A8209B4-0643-4A11-96A7-D8902D2A57DD}" type="slidenum">
              <a:rPr lang="en-US" altLang="en-US"/>
              <a:pPr>
                <a:defRPr/>
              </a:pPr>
              <a:t>‹#›</a:t>
            </a:fld>
            <a:endParaRPr lang="en-US" altLang="en-US" dirty="0"/>
          </a:p>
        </p:txBody>
      </p:sp>
    </p:spTree>
    <p:extLst>
      <p:ext uri="{BB962C8B-B14F-4D97-AF65-F5344CB8AC3E}">
        <p14:creationId xmlns:p14="http://schemas.microsoft.com/office/powerpoint/2010/main" val="349858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B4F869-C45A-4E99-A192-B6F94750649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77C474FE-AA5B-411E-AE87-5F778A6B9D3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F501D8BB-19F7-4C59-87AA-38362A2C2255}"/>
              </a:ext>
            </a:extLst>
          </p:cNvPr>
          <p:cNvSpPr>
            <a:spLocks noGrp="1" noChangeArrowheads="1"/>
          </p:cNvSpPr>
          <p:nvPr>
            <p:ph type="sldNum" sz="quarter" idx="12"/>
          </p:nvPr>
        </p:nvSpPr>
        <p:spPr>
          <a:ln/>
        </p:spPr>
        <p:txBody>
          <a:bodyPr/>
          <a:lstStyle>
            <a:lvl1pPr>
              <a:defRPr/>
            </a:lvl1pPr>
          </a:lstStyle>
          <a:p>
            <a:pPr>
              <a:defRPr/>
            </a:pPr>
            <a:fld id="{E3B9BA72-2AE9-4566-AB9B-BE255925A25E}" type="slidenum">
              <a:rPr lang="en-US" altLang="en-US"/>
              <a:pPr>
                <a:defRPr/>
              </a:pPr>
              <a:t>‹#›</a:t>
            </a:fld>
            <a:endParaRPr lang="en-US" altLang="en-US" dirty="0"/>
          </a:p>
        </p:txBody>
      </p:sp>
    </p:spTree>
    <p:extLst>
      <p:ext uri="{BB962C8B-B14F-4D97-AF65-F5344CB8AC3E}">
        <p14:creationId xmlns:p14="http://schemas.microsoft.com/office/powerpoint/2010/main" val="175459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A87147-789B-4D08-BADC-D5932B94304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13C280D7-95F4-4C99-8DBD-0D1BCE7321B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E9A1317-286D-44DD-9062-E8CA4A16A03D}"/>
              </a:ext>
            </a:extLst>
          </p:cNvPr>
          <p:cNvSpPr>
            <a:spLocks noGrp="1" noChangeArrowheads="1"/>
          </p:cNvSpPr>
          <p:nvPr>
            <p:ph type="sldNum" sz="quarter" idx="12"/>
          </p:nvPr>
        </p:nvSpPr>
        <p:spPr>
          <a:ln/>
        </p:spPr>
        <p:txBody>
          <a:bodyPr/>
          <a:lstStyle>
            <a:lvl1pPr>
              <a:defRPr/>
            </a:lvl1pPr>
          </a:lstStyle>
          <a:p>
            <a:pPr>
              <a:defRPr/>
            </a:pPr>
            <a:fld id="{665C6DE4-581B-4DFD-A6BF-EE09EEDEB9F8}" type="slidenum">
              <a:rPr lang="en-US" altLang="en-US"/>
              <a:pPr>
                <a:defRPr/>
              </a:pPr>
              <a:t>‹#›</a:t>
            </a:fld>
            <a:endParaRPr lang="en-US" altLang="en-US" dirty="0"/>
          </a:p>
        </p:txBody>
      </p:sp>
    </p:spTree>
    <p:extLst>
      <p:ext uri="{BB962C8B-B14F-4D97-AF65-F5344CB8AC3E}">
        <p14:creationId xmlns:p14="http://schemas.microsoft.com/office/powerpoint/2010/main" val="203667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8D8662-32F2-4FF3-9F7F-AB054BEFA74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A0680C9-D973-4E52-B8B7-62A8113595F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C230265A-3734-407D-B174-BED967024786}"/>
              </a:ext>
            </a:extLst>
          </p:cNvPr>
          <p:cNvSpPr>
            <a:spLocks noGrp="1" noChangeArrowheads="1"/>
          </p:cNvSpPr>
          <p:nvPr>
            <p:ph type="sldNum" sz="quarter" idx="12"/>
          </p:nvPr>
        </p:nvSpPr>
        <p:spPr>
          <a:ln/>
        </p:spPr>
        <p:txBody>
          <a:bodyPr/>
          <a:lstStyle>
            <a:lvl1pPr>
              <a:defRPr/>
            </a:lvl1pPr>
          </a:lstStyle>
          <a:p>
            <a:pPr>
              <a:defRPr/>
            </a:pPr>
            <a:fld id="{31C128EA-B221-40F0-80CB-12818F5A1F72}" type="slidenum">
              <a:rPr lang="en-US" altLang="en-US"/>
              <a:pPr>
                <a:defRPr/>
              </a:pPr>
              <a:t>‹#›</a:t>
            </a:fld>
            <a:endParaRPr lang="en-US" altLang="en-US" dirty="0"/>
          </a:p>
        </p:txBody>
      </p:sp>
    </p:spTree>
    <p:extLst>
      <p:ext uri="{BB962C8B-B14F-4D97-AF65-F5344CB8AC3E}">
        <p14:creationId xmlns:p14="http://schemas.microsoft.com/office/powerpoint/2010/main" val="386672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1B625-DBFD-4B54-B558-CEEAC4CF847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5417118-485A-42C1-A013-262ED72F93A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B0A860C3-4735-4862-A12B-970491DE24E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dirty="0"/>
          </a:p>
        </p:txBody>
      </p:sp>
      <p:sp>
        <p:nvSpPr>
          <p:cNvPr id="49157" name="Rectangle 5">
            <a:extLst>
              <a:ext uri="{FF2B5EF4-FFF2-40B4-BE49-F238E27FC236}">
                <a16:creationId xmlns:a16="http://schemas.microsoft.com/office/drawing/2014/main" id="{56A901AE-2455-4DCC-A084-84C023BA58D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dirty="0"/>
          </a:p>
        </p:txBody>
      </p:sp>
      <p:sp>
        <p:nvSpPr>
          <p:cNvPr id="49158" name="Rectangle 6">
            <a:extLst>
              <a:ext uri="{FF2B5EF4-FFF2-40B4-BE49-F238E27FC236}">
                <a16:creationId xmlns:a16="http://schemas.microsoft.com/office/drawing/2014/main" id="{1FB31752-33B7-4AFF-A001-304DA2A2036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4866CC8-807C-4155-BA4F-AB552FFA552C}" type="slidenum">
              <a:rPr lang="en-US" altLang="en-US"/>
              <a:pPr>
                <a:defRPr/>
              </a:pPr>
              <a:t>‹#›</a:t>
            </a:fld>
            <a:endParaRPr lang="en-US" altLang="en-US" dirty="0"/>
          </a:p>
        </p:txBody>
      </p:sp>
      <p:pic>
        <p:nvPicPr>
          <p:cNvPr id="1031" name="Picture 7">
            <a:extLst>
              <a:ext uri="{FF2B5EF4-FFF2-40B4-BE49-F238E27FC236}">
                <a16:creationId xmlns:a16="http://schemas.microsoft.com/office/drawing/2014/main" id="{6A93139C-D81F-49A4-85DF-03D2BB5F06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32500"/>
            <a:ext cx="1229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4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A7C3D-A023-46C3-9AF1-55124B3EA6B0}" type="datetimeFigureOut">
              <a:rPr lang="en-US" smtClean="0">
                <a:solidFill>
                  <a:prstClr val="black">
                    <a:tint val="75000"/>
                  </a:prstClr>
                </a:solidFill>
              </a:rPr>
              <a:pPr/>
              <a:t>5/18/2018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05051-6588-4CBF-8EB4-2740E115BD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77020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leta.gov/wioa/wiac/" TargetMode="Externa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D57C255-3791-4ED1-80AF-E6423DCD7805}"/>
              </a:ext>
            </a:extLst>
          </p:cNvPr>
          <p:cNvSpPr>
            <a:spLocks noGrp="1" noChangeArrowheads="1"/>
          </p:cNvSpPr>
          <p:nvPr>
            <p:ph type="ctrTitle"/>
          </p:nvPr>
        </p:nvSpPr>
        <p:spPr>
          <a:xfrm>
            <a:off x="2209800" y="816006"/>
            <a:ext cx="7772400" cy="2305050"/>
          </a:xfrm>
        </p:spPr>
        <p:txBody>
          <a:bodyPr/>
          <a:lstStyle/>
          <a:p>
            <a:pPr eaLnBrk="1" hangingPunct="1"/>
            <a:br>
              <a:rPr lang="en-US" altLang="en-US" sz="4000" b="1" dirty="0">
                <a:solidFill>
                  <a:srgbClr val="4EA343"/>
                </a:solidFill>
                <a:latin typeface="Perpetua" panose="02020502060401020303" pitchFamily="18" charset="0"/>
              </a:rPr>
            </a:br>
            <a:br>
              <a:rPr lang="en-US" altLang="en-US" sz="4000" b="1" dirty="0">
                <a:solidFill>
                  <a:srgbClr val="4EA343"/>
                </a:solidFill>
                <a:latin typeface="Perpetua" panose="02020502060401020303" pitchFamily="18" charset="0"/>
              </a:rPr>
            </a:br>
            <a:br>
              <a:rPr lang="en-US" altLang="en-US" sz="4000" b="1" dirty="0">
                <a:solidFill>
                  <a:srgbClr val="4EA343"/>
                </a:solidFill>
                <a:latin typeface="Perpetua" panose="02020502060401020303" pitchFamily="18" charset="0"/>
              </a:rPr>
            </a:br>
            <a:r>
              <a:rPr lang="en-US" sz="6000" dirty="0"/>
              <a:t>Workforce Information Advisory Council</a:t>
            </a:r>
            <a:br>
              <a:rPr lang="en-US" sz="6000" dirty="0"/>
            </a:br>
            <a:r>
              <a:rPr lang="en-US" sz="4800" b="1" dirty="0">
                <a:solidFill>
                  <a:srgbClr val="4EA343"/>
                </a:solidFill>
                <a:latin typeface="Perpetua" panose="02020502060401020303" pitchFamily="18" charset="0"/>
              </a:rPr>
              <a:t>The “We-Ack”</a:t>
            </a:r>
            <a:br>
              <a:rPr lang="en-US" altLang="en-US" sz="4800" b="1" dirty="0">
                <a:solidFill>
                  <a:srgbClr val="4EA343"/>
                </a:solidFill>
                <a:latin typeface="Perpetua" panose="02020502060401020303" pitchFamily="18" charset="0"/>
              </a:rPr>
            </a:br>
            <a:r>
              <a:rPr lang="en-US" altLang="en-US" b="1" dirty="0">
                <a:latin typeface="Perpetua" panose="02020502060401020303" pitchFamily="18" charset="0"/>
              </a:rPr>
              <a:t> </a:t>
            </a:r>
            <a:r>
              <a:rPr lang="en-US" altLang="en-US" sz="3600" b="1" dirty="0">
                <a:latin typeface="Perpetua" panose="02020502060401020303" pitchFamily="18" charset="0"/>
              </a:rPr>
              <a:t>May 2018</a:t>
            </a:r>
            <a:endParaRPr lang="en-US" altLang="en-US" sz="4000" b="1" dirty="0">
              <a:latin typeface="Perpetua" panose="02020502060401020303" pitchFamily="18" charset="0"/>
            </a:endParaRPr>
          </a:p>
        </p:txBody>
      </p:sp>
      <p:sp>
        <p:nvSpPr>
          <p:cNvPr id="60419" name="Rectangle 3">
            <a:extLst>
              <a:ext uri="{FF2B5EF4-FFF2-40B4-BE49-F238E27FC236}">
                <a16:creationId xmlns:a16="http://schemas.microsoft.com/office/drawing/2014/main" id="{D74FB52C-AE71-44D3-A05B-7CCAF654DEDF}"/>
              </a:ext>
            </a:extLst>
          </p:cNvPr>
          <p:cNvSpPr>
            <a:spLocks noGrp="1" noChangeArrowheads="1"/>
          </p:cNvSpPr>
          <p:nvPr>
            <p:ph type="subTitle" idx="1"/>
          </p:nvPr>
        </p:nvSpPr>
        <p:spPr/>
        <p:txBody>
          <a:bodyPr/>
          <a:lstStyle/>
          <a:p>
            <a:pPr eaLnBrk="1" hangingPunct="1">
              <a:lnSpc>
                <a:spcPct val="80000"/>
              </a:lnSpc>
            </a:pPr>
            <a:endParaRPr lang="en-US" altLang="en-US" sz="2800" i="1" dirty="0"/>
          </a:p>
          <a:p>
            <a:pPr eaLnBrk="1" hangingPunct="1">
              <a:lnSpc>
                <a:spcPct val="80000"/>
              </a:lnSpc>
            </a:pPr>
            <a:endParaRPr lang="en-US" altLang="en-US" sz="2800" i="1" dirty="0"/>
          </a:p>
          <a:p>
            <a:pPr algn="r" eaLnBrk="1" hangingPunct="1">
              <a:lnSpc>
                <a:spcPct val="80000"/>
              </a:lnSpc>
            </a:pPr>
            <a:r>
              <a:rPr lang="en-US" altLang="en-US" sz="2000" i="1" dirty="0"/>
              <a:t>Mathew Barewicz </a:t>
            </a:r>
          </a:p>
          <a:p>
            <a:pPr algn="r" eaLnBrk="1" hangingPunct="1">
              <a:lnSpc>
                <a:spcPct val="80000"/>
              </a:lnSpc>
            </a:pPr>
            <a:r>
              <a:rPr lang="en-US" altLang="en-US" sz="2000" i="1" dirty="0"/>
              <a:t>Vermont Department of Labor</a:t>
            </a:r>
          </a:p>
          <a:p>
            <a:pPr algn="r" eaLnBrk="1" hangingPunct="1">
              <a:lnSpc>
                <a:spcPct val="80000"/>
              </a:lnSpc>
            </a:pPr>
            <a:r>
              <a:rPr lang="en-US" altLang="en-US" sz="2000" i="1" dirty="0"/>
              <a:t>Economic &amp; Labor Market Information Chief</a:t>
            </a:r>
          </a:p>
          <a:p>
            <a:pPr algn="r" eaLnBrk="1" hangingPunct="1">
              <a:lnSpc>
                <a:spcPct val="80000"/>
              </a:lnSpc>
            </a:pPr>
            <a:endParaRPr lang="en-US" altLang="en-US" sz="2000" i="1" dirty="0"/>
          </a:p>
          <a:p>
            <a:pPr algn="r" eaLnBrk="1" hangingPunct="1">
              <a:lnSpc>
                <a:spcPct val="80000"/>
              </a:lnSpc>
            </a:pPr>
            <a:r>
              <a:rPr lang="en-US" altLang="en-US" sz="2000" i="1" dirty="0"/>
              <a:t>Labor Market Information online at VTLMI.info</a:t>
            </a:r>
          </a:p>
          <a:p>
            <a:pPr algn="r" eaLnBrk="1" hangingPunct="1">
              <a:lnSpc>
                <a:spcPct val="80000"/>
              </a:lnSpc>
            </a:pPr>
            <a:endParaRPr lang="en-US" altLang="en-US" sz="2000" i="1" dirty="0"/>
          </a:p>
        </p:txBody>
      </p:sp>
    </p:spTree>
    <p:extLst>
      <p:ext uri="{BB962C8B-B14F-4D97-AF65-F5344CB8AC3E}">
        <p14:creationId xmlns:p14="http://schemas.microsoft.com/office/powerpoint/2010/main" val="295965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endParaRPr lang="en-US" b="1" dirty="0">
              <a:cs typeface="Arial"/>
            </a:endParaRPr>
          </a:p>
        </p:txBody>
      </p:sp>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7971DA83-47AA-4AD3-9824-3EABBC53E9EF}"/>
              </a:ext>
            </a:extLst>
          </p:cNvPr>
          <p:cNvPicPr>
            <a:picLocks noChangeAspect="1"/>
          </p:cNvPicPr>
          <p:nvPr/>
        </p:nvPicPr>
        <p:blipFill>
          <a:blip r:embed="rId2"/>
          <a:stretch>
            <a:fillRect/>
          </a:stretch>
        </p:blipFill>
        <p:spPr>
          <a:xfrm>
            <a:off x="0" y="646621"/>
            <a:ext cx="12192000" cy="5564758"/>
          </a:xfrm>
          <a:prstGeom prst="rect">
            <a:avLst/>
          </a:prstGeom>
        </p:spPr>
      </p:pic>
    </p:spTree>
    <p:extLst>
      <p:ext uri="{BB962C8B-B14F-4D97-AF65-F5344CB8AC3E}">
        <p14:creationId xmlns:p14="http://schemas.microsoft.com/office/powerpoint/2010/main" val="474760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608555"/>
            <a:ext cx="8229600" cy="1143000"/>
          </a:xfrm>
        </p:spPr>
        <p:txBody>
          <a:bodyPr/>
          <a:lstStyle/>
          <a:p>
            <a:r>
              <a:rPr lang="en-US" b="1" dirty="0">
                <a:cs typeface="Arial"/>
              </a:rPr>
              <a:t>The Report:</a:t>
            </a:r>
          </a:p>
        </p:txBody>
      </p:sp>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D2478085-DF2C-40CB-9848-EF7C0822AB2F}"/>
              </a:ext>
            </a:extLst>
          </p:cNvPr>
          <p:cNvPicPr>
            <a:picLocks noChangeAspect="1"/>
          </p:cNvPicPr>
          <p:nvPr/>
        </p:nvPicPr>
        <p:blipFill>
          <a:blip r:embed="rId2"/>
          <a:stretch>
            <a:fillRect/>
          </a:stretch>
        </p:blipFill>
        <p:spPr>
          <a:xfrm>
            <a:off x="4159412" y="0"/>
            <a:ext cx="6404101" cy="6858000"/>
          </a:xfrm>
          <a:prstGeom prst="rect">
            <a:avLst/>
          </a:prstGeom>
        </p:spPr>
      </p:pic>
    </p:spTree>
    <p:extLst>
      <p:ext uri="{BB962C8B-B14F-4D97-AF65-F5344CB8AC3E}">
        <p14:creationId xmlns:p14="http://schemas.microsoft.com/office/powerpoint/2010/main" val="3760625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sp>
        <p:nvSpPr>
          <p:cNvPr id="10" name="Title 9">
            <a:extLst>
              <a:ext uri="{FF2B5EF4-FFF2-40B4-BE49-F238E27FC236}">
                <a16:creationId xmlns:a16="http://schemas.microsoft.com/office/drawing/2014/main" id="{F15124AD-789C-46AA-8CC2-01055BAAE53E}"/>
              </a:ext>
            </a:extLst>
          </p:cNvPr>
          <p:cNvSpPr>
            <a:spLocks noGrp="1"/>
          </p:cNvSpPr>
          <p:nvPr>
            <p:ph type="title"/>
          </p:nvPr>
        </p:nvSpPr>
        <p:spPr/>
        <p:txBody>
          <a:bodyPr/>
          <a:lstStyle/>
          <a:p>
            <a:r>
              <a:rPr lang="en-US" dirty="0"/>
              <a:t>Recommendations on WLMI Products</a:t>
            </a:r>
          </a:p>
        </p:txBody>
      </p:sp>
      <p:pic>
        <p:nvPicPr>
          <p:cNvPr id="5" name="Picture 4">
            <a:extLst>
              <a:ext uri="{FF2B5EF4-FFF2-40B4-BE49-F238E27FC236}">
                <a16:creationId xmlns:a16="http://schemas.microsoft.com/office/drawing/2014/main" id="{85AF95AD-58D9-4051-AA5A-EC09367E90FA}"/>
              </a:ext>
            </a:extLst>
          </p:cNvPr>
          <p:cNvPicPr>
            <a:picLocks noChangeAspect="1"/>
          </p:cNvPicPr>
          <p:nvPr/>
        </p:nvPicPr>
        <p:blipFill>
          <a:blip r:embed="rId2"/>
          <a:stretch>
            <a:fillRect/>
          </a:stretch>
        </p:blipFill>
        <p:spPr>
          <a:xfrm>
            <a:off x="638870" y="1606858"/>
            <a:ext cx="10688264" cy="3568824"/>
          </a:xfrm>
          <a:prstGeom prst="rect">
            <a:avLst/>
          </a:prstGeom>
        </p:spPr>
      </p:pic>
    </p:spTree>
    <p:extLst>
      <p:ext uri="{BB962C8B-B14F-4D97-AF65-F5344CB8AC3E}">
        <p14:creationId xmlns:p14="http://schemas.microsoft.com/office/powerpoint/2010/main" val="2300440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sp>
        <p:nvSpPr>
          <p:cNvPr id="10" name="Title 9">
            <a:extLst>
              <a:ext uri="{FF2B5EF4-FFF2-40B4-BE49-F238E27FC236}">
                <a16:creationId xmlns:a16="http://schemas.microsoft.com/office/drawing/2014/main" id="{F15124AD-789C-46AA-8CC2-01055BAAE53E}"/>
              </a:ext>
            </a:extLst>
          </p:cNvPr>
          <p:cNvSpPr>
            <a:spLocks noGrp="1"/>
          </p:cNvSpPr>
          <p:nvPr>
            <p:ph type="title"/>
          </p:nvPr>
        </p:nvSpPr>
        <p:spPr/>
        <p:txBody>
          <a:bodyPr/>
          <a:lstStyle/>
          <a:p>
            <a:r>
              <a:rPr lang="en-US" dirty="0"/>
              <a:t>Recommendations on WLMI Products</a:t>
            </a:r>
          </a:p>
        </p:txBody>
      </p:sp>
      <p:pic>
        <p:nvPicPr>
          <p:cNvPr id="2" name="Picture 1">
            <a:extLst>
              <a:ext uri="{FF2B5EF4-FFF2-40B4-BE49-F238E27FC236}">
                <a16:creationId xmlns:a16="http://schemas.microsoft.com/office/drawing/2014/main" id="{809ECDA6-DF40-4D1F-83FF-E25C2ADEAF21}"/>
              </a:ext>
            </a:extLst>
          </p:cNvPr>
          <p:cNvPicPr>
            <a:picLocks noChangeAspect="1"/>
          </p:cNvPicPr>
          <p:nvPr/>
        </p:nvPicPr>
        <p:blipFill>
          <a:blip r:embed="rId2"/>
          <a:stretch>
            <a:fillRect/>
          </a:stretch>
        </p:blipFill>
        <p:spPr>
          <a:xfrm>
            <a:off x="519112" y="1845121"/>
            <a:ext cx="11177525" cy="3081986"/>
          </a:xfrm>
          <a:prstGeom prst="rect">
            <a:avLst/>
          </a:prstGeom>
        </p:spPr>
      </p:pic>
    </p:spTree>
    <p:extLst>
      <p:ext uri="{BB962C8B-B14F-4D97-AF65-F5344CB8AC3E}">
        <p14:creationId xmlns:p14="http://schemas.microsoft.com/office/powerpoint/2010/main" val="2573345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sp>
        <p:nvSpPr>
          <p:cNvPr id="10" name="Title 9">
            <a:extLst>
              <a:ext uri="{FF2B5EF4-FFF2-40B4-BE49-F238E27FC236}">
                <a16:creationId xmlns:a16="http://schemas.microsoft.com/office/drawing/2014/main" id="{F15124AD-789C-46AA-8CC2-01055BAAE53E}"/>
              </a:ext>
            </a:extLst>
          </p:cNvPr>
          <p:cNvSpPr>
            <a:spLocks noGrp="1"/>
          </p:cNvSpPr>
          <p:nvPr>
            <p:ph type="title"/>
          </p:nvPr>
        </p:nvSpPr>
        <p:spPr/>
        <p:txBody>
          <a:bodyPr/>
          <a:lstStyle/>
          <a:p>
            <a:r>
              <a:rPr lang="en-US" dirty="0"/>
              <a:t>Recommendations on the WLMI System</a:t>
            </a:r>
          </a:p>
        </p:txBody>
      </p:sp>
      <p:pic>
        <p:nvPicPr>
          <p:cNvPr id="4" name="Picture 3">
            <a:extLst>
              <a:ext uri="{FF2B5EF4-FFF2-40B4-BE49-F238E27FC236}">
                <a16:creationId xmlns:a16="http://schemas.microsoft.com/office/drawing/2014/main" id="{D4E2B866-BF8F-4E35-94D9-D92476B7448D}"/>
              </a:ext>
            </a:extLst>
          </p:cNvPr>
          <p:cNvPicPr>
            <a:picLocks noChangeAspect="1"/>
          </p:cNvPicPr>
          <p:nvPr/>
        </p:nvPicPr>
        <p:blipFill>
          <a:blip r:embed="rId2"/>
          <a:stretch>
            <a:fillRect/>
          </a:stretch>
        </p:blipFill>
        <p:spPr>
          <a:xfrm>
            <a:off x="727969" y="1704437"/>
            <a:ext cx="10598211" cy="3676344"/>
          </a:xfrm>
          <a:prstGeom prst="rect">
            <a:avLst/>
          </a:prstGeom>
        </p:spPr>
      </p:pic>
    </p:spTree>
    <p:extLst>
      <p:ext uri="{BB962C8B-B14F-4D97-AF65-F5344CB8AC3E}">
        <p14:creationId xmlns:p14="http://schemas.microsoft.com/office/powerpoint/2010/main" val="283352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sp>
        <p:nvSpPr>
          <p:cNvPr id="10" name="Title 9">
            <a:extLst>
              <a:ext uri="{FF2B5EF4-FFF2-40B4-BE49-F238E27FC236}">
                <a16:creationId xmlns:a16="http://schemas.microsoft.com/office/drawing/2014/main" id="{F15124AD-789C-46AA-8CC2-01055BAAE53E}"/>
              </a:ext>
            </a:extLst>
          </p:cNvPr>
          <p:cNvSpPr>
            <a:spLocks noGrp="1"/>
          </p:cNvSpPr>
          <p:nvPr>
            <p:ph type="title"/>
          </p:nvPr>
        </p:nvSpPr>
        <p:spPr/>
        <p:txBody>
          <a:bodyPr/>
          <a:lstStyle/>
          <a:p>
            <a:r>
              <a:rPr lang="en-US" dirty="0"/>
              <a:t>Recommendations on the WLMI System</a:t>
            </a:r>
          </a:p>
        </p:txBody>
      </p:sp>
      <p:pic>
        <p:nvPicPr>
          <p:cNvPr id="2" name="Picture 1">
            <a:extLst>
              <a:ext uri="{FF2B5EF4-FFF2-40B4-BE49-F238E27FC236}">
                <a16:creationId xmlns:a16="http://schemas.microsoft.com/office/drawing/2014/main" id="{3EED9489-2F52-4DD3-8941-6C4337DEEA30}"/>
              </a:ext>
            </a:extLst>
          </p:cNvPr>
          <p:cNvPicPr>
            <a:picLocks noChangeAspect="1"/>
          </p:cNvPicPr>
          <p:nvPr/>
        </p:nvPicPr>
        <p:blipFill>
          <a:blip r:embed="rId2"/>
          <a:stretch>
            <a:fillRect/>
          </a:stretch>
        </p:blipFill>
        <p:spPr>
          <a:xfrm>
            <a:off x="1187730" y="1714675"/>
            <a:ext cx="9816540" cy="4868687"/>
          </a:xfrm>
          <a:prstGeom prst="rect">
            <a:avLst/>
          </a:prstGeom>
        </p:spPr>
      </p:pic>
    </p:spTree>
    <p:extLst>
      <p:ext uri="{BB962C8B-B14F-4D97-AF65-F5344CB8AC3E}">
        <p14:creationId xmlns:p14="http://schemas.microsoft.com/office/powerpoint/2010/main" val="87882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a:p>
            <a:pPr marL="0" indent="0">
              <a:buNone/>
            </a:pPr>
            <a:r>
              <a:rPr lang="en-US" dirty="0"/>
              <a:t>PENDING</a:t>
            </a:r>
          </a:p>
        </p:txBody>
      </p:sp>
      <p:sp>
        <p:nvSpPr>
          <p:cNvPr id="10" name="Title 9">
            <a:extLst>
              <a:ext uri="{FF2B5EF4-FFF2-40B4-BE49-F238E27FC236}">
                <a16:creationId xmlns:a16="http://schemas.microsoft.com/office/drawing/2014/main" id="{F15124AD-789C-46AA-8CC2-01055BAAE53E}"/>
              </a:ext>
            </a:extLst>
          </p:cNvPr>
          <p:cNvSpPr>
            <a:spLocks noGrp="1"/>
          </p:cNvSpPr>
          <p:nvPr>
            <p:ph type="title"/>
          </p:nvPr>
        </p:nvSpPr>
        <p:spPr/>
        <p:txBody>
          <a:bodyPr/>
          <a:lstStyle/>
          <a:p>
            <a:r>
              <a:rPr lang="en-US" dirty="0"/>
              <a:t>Current Status</a:t>
            </a:r>
          </a:p>
        </p:txBody>
      </p:sp>
    </p:spTree>
    <p:extLst>
      <p:ext uri="{BB962C8B-B14F-4D97-AF65-F5344CB8AC3E}">
        <p14:creationId xmlns:p14="http://schemas.microsoft.com/office/powerpoint/2010/main" val="4219900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b="1" dirty="0">
                <a:cs typeface="Arial"/>
              </a:rPr>
              <a:t>Second Plug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www.vtlmi.info</a:t>
            </a:r>
          </a:p>
        </p:txBody>
      </p:sp>
      <p:cxnSp>
        <p:nvCxnSpPr>
          <p:cNvPr id="7" name="Straight Connector 6"/>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41617"/>
            <a:ext cx="10972800" cy="4525963"/>
          </a:xfrm>
        </p:spPr>
        <p:txBody>
          <a:bodyPr>
            <a:normAutofit/>
          </a:bodyPr>
          <a:lstStyle/>
          <a:p>
            <a:r>
              <a:rPr lang="en-US" dirty="0"/>
              <a:t>Follow the work:</a:t>
            </a:r>
            <a:br>
              <a:rPr lang="en-US" dirty="0"/>
            </a:br>
            <a:r>
              <a:rPr lang="en-US" dirty="0"/>
              <a:t>	</a:t>
            </a:r>
            <a:r>
              <a:rPr lang="en-US" dirty="0">
                <a:hlinkClick r:id="rId3"/>
              </a:rPr>
              <a:t>https://www.doleta.gov/wioa/wiac/</a:t>
            </a:r>
            <a:r>
              <a:rPr lang="en-US" dirty="0"/>
              <a:t> </a:t>
            </a:r>
          </a:p>
          <a:p>
            <a:pPr marL="914400" lvl="2" indent="0">
              <a:buNone/>
            </a:pPr>
            <a:r>
              <a:rPr lang="en-US" dirty="0"/>
              <a:t>(just google USDOL ETA WIAC)</a:t>
            </a:r>
          </a:p>
          <a:p>
            <a:endParaRPr lang="en-US" dirty="0"/>
          </a:p>
          <a:p>
            <a:r>
              <a:rPr lang="en-US" dirty="0"/>
              <a:t>Please provide feedback to a Council member </a:t>
            </a:r>
          </a:p>
          <a:p>
            <a:pPr marL="0" indent="0">
              <a:buNone/>
            </a:pPr>
            <a:r>
              <a:rPr lang="en-US" dirty="0"/>
              <a:t>	Because it is not the “Me-Ack”; it is the </a:t>
            </a:r>
            <a:r>
              <a:rPr lang="en-US" b="1" i="1" u="sng" dirty="0"/>
              <a:t>WE</a:t>
            </a:r>
            <a:r>
              <a:rPr lang="en-US" dirty="0"/>
              <a:t>-Ack!</a:t>
            </a:r>
          </a:p>
          <a:p>
            <a:endParaRPr lang="en-US" dirty="0"/>
          </a:p>
          <a:p>
            <a:pPr marL="0" indent="0">
              <a:buNone/>
            </a:pPr>
            <a:endParaRPr lang="en-US" dirty="0"/>
          </a:p>
        </p:txBody>
      </p:sp>
    </p:spTree>
    <p:extLst>
      <p:ext uri="{BB962C8B-B14F-4D97-AF65-F5344CB8AC3E}">
        <p14:creationId xmlns:p14="http://schemas.microsoft.com/office/powerpoint/2010/main" val="724630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7772400" cy="3505200"/>
          </a:xfrm>
        </p:spPr>
        <p:txBody>
          <a:bodyPr>
            <a:normAutofit/>
          </a:bodyPr>
          <a:lstStyle/>
          <a:p>
            <a:r>
              <a:rPr lang="en-US" b="1" dirty="0"/>
              <a:t>Questions???</a:t>
            </a:r>
            <a:br>
              <a:rPr lang="en-US" b="1" dirty="0"/>
            </a:br>
            <a:r>
              <a:rPr lang="en-US" b="1" dirty="0"/>
              <a:t>&amp; Thank you!</a:t>
            </a:r>
            <a:br>
              <a:rPr lang="en-US" b="1" dirty="0"/>
            </a:br>
            <a:br>
              <a:rPr lang="en-US" b="1" dirty="0"/>
            </a:br>
            <a:endParaRPr lang="en-US" dirty="0">
              <a:solidFill>
                <a:srgbClr val="00CC00"/>
              </a:solidFill>
            </a:endParaRPr>
          </a:p>
        </p:txBody>
      </p:sp>
      <p:sp>
        <p:nvSpPr>
          <p:cNvPr id="3" name="Subtitle 2"/>
          <p:cNvSpPr>
            <a:spLocks noGrp="1"/>
          </p:cNvSpPr>
          <p:nvPr>
            <p:ph type="subTitle" idx="1"/>
          </p:nvPr>
        </p:nvSpPr>
        <p:spPr>
          <a:xfrm>
            <a:off x="2971800" y="4267200"/>
            <a:ext cx="7086600" cy="1828800"/>
          </a:xfrm>
        </p:spPr>
        <p:txBody>
          <a:bodyPr>
            <a:normAutofit fontScale="92500" lnSpcReduction="20000"/>
          </a:bodyPr>
          <a:lstStyle/>
          <a:p>
            <a:pPr algn="r"/>
            <a:r>
              <a:rPr lang="en-US" dirty="0"/>
              <a:t>Slides prepared by: Mathew Barewicz</a:t>
            </a:r>
          </a:p>
          <a:p>
            <a:pPr algn="r"/>
            <a:r>
              <a:rPr lang="en-US" sz="2400" dirty="0"/>
              <a:t>Economic &amp; Labor Market Information Division</a:t>
            </a:r>
          </a:p>
          <a:p>
            <a:pPr algn="r"/>
            <a:r>
              <a:rPr lang="en-US" sz="2400" dirty="0"/>
              <a:t>Vermont Department of Labor</a:t>
            </a:r>
          </a:p>
          <a:p>
            <a:pPr algn="r"/>
            <a:r>
              <a:rPr lang="en-US" sz="2400" dirty="0"/>
              <a:t>802.828.4153</a:t>
            </a:r>
          </a:p>
          <a:p>
            <a:pPr algn="r"/>
            <a:r>
              <a:rPr lang="en-US" sz="2400" dirty="0"/>
              <a:t>mathew.barewicz@vermont.gov</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endParaRPr lang="en-US" b="1" dirty="0">
              <a:solidFill>
                <a:prstClr val="black"/>
              </a:solidFill>
              <a:latin typeface="Calibri"/>
            </a:endParaRPr>
          </a:p>
          <a:p>
            <a:r>
              <a:rPr lang="en-US" b="1" dirty="0">
                <a:solidFill>
                  <a:prstClr val="black"/>
                </a:solidFill>
                <a:latin typeface="Calibri"/>
              </a:rPr>
              <a:t>www.vtlmi.info</a:t>
            </a:r>
          </a:p>
        </p:txBody>
      </p:sp>
      <p:cxnSp>
        <p:nvCxnSpPr>
          <p:cNvPr id="6" name="Straight Connector 5"/>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21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b="1" dirty="0">
                <a:cs typeface="Arial"/>
              </a:rPr>
              <a:t>Disclaimer</a:t>
            </a:r>
          </a:p>
        </p:txBody>
      </p:sp>
      <p:sp>
        <p:nvSpPr>
          <p:cNvPr id="3" name="Content Placeholder 2"/>
          <p:cNvSpPr>
            <a:spLocks noGrp="1"/>
          </p:cNvSpPr>
          <p:nvPr>
            <p:ph idx="1"/>
          </p:nvPr>
        </p:nvSpPr>
        <p:spPr>
          <a:xfrm>
            <a:off x="609600" y="1141617"/>
            <a:ext cx="10972800" cy="4525963"/>
          </a:xfrm>
        </p:spPr>
        <p:txBody>
          <a:bodyPr>
            <a:normAutofit fontScale="92500" lnSpcReduction="10000"/>
          </a:bodyPr>
          <a:lstStyle/>
          <a:p>
            <a:r>
              <a:rPr lang="en-US" dirty="0"/>
              <a:t>Presentations are intended for educational purposes only and do not replace independent professional judgment.</a:t>
            </a:r>
          </a:p>
          <a:p>
            <a:r>
              <a:rPr lang="en-US" dirty="0"/>
              <a:t>The information in this presentation was compiled from sources believed to be reliable for informational purposes only.</a:t>
            </a:r>
          </a:p>
          <a:p>
            <a:r>
              <a:rPr lang="en-US" dirty="0"/>
              <a:t>“The opinions expressed in this presentation and on the following slides are solely those of the presenter and not necessarily those of WIAC or USDOL. The WIAC or USDOL do not guarantee the accuracy or reliability of the information provided herein.”</a:t>
            </a:r>
          </a:p>
        </p:txBody>
      </p:sp>
    </p:spTree>
    <p:extLst>
      <p:ext uri="{BB962C8B-B14F-4D97-AF65-F5344CB8AC3E}">
        <p14:creationId xmlns:p14="http://schemas.microsoft.com/office/powerpoint/2010/main" val="2240502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b="1" dirty="0">
                <a:cs typeface="Arial"/>
              </a:rPr>
              <a:t>The WIAC</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www.vtlmi.info</a:t>
            </a:r>
          </a:p>
        </p:txBody>
      </p:sp>
      <p:cxnSp>
        <p:nvCxnSpPr>
          <p:cNvPr id="7" name="Straight Connector 6"/>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41617"/>
            <a:ext cx="10972800" cy="4525963"/>
          </a:xfrm>
        </p:spPr>
        <p:txBody>
          <a:bodyPr>
            <a:normAutofit fontScale="92500" lnSpcReduction="20000"/>
          </a:bodyPr>
          <a:lstStyle/>
          <a:p>
            <a:r>
              <a:rPr lang="en-US" dirty="0"/>
              <a:t>Formed as part of the Workforce Innovation and Opportunity Act (“We-Oh-Ah”)</a:t>
            </a:r>
          </a:p>
          <a:p>
            <a:pPr lvl="1"/>
            <a:endParaRPr lang="en-US" dirty="0"/>
          </a:p>
          <a:p>
            <a:r>
              <a:rPr lang="en-US" dirty="0"/>
              <a:t>The purpose is to provide recommendations to the Secretary of Labor on:</a:t>
            </a:r>
          </a:p>
          <a:p>
            <a:pPr lvl="1"/>
            <a:r>
              <a:rPr lang="en-US" dirty="0"/>
              <a:t>The </a:t>
            </a:r>
            <a:r>
              <a:rPr lang="en-US" b="1" dirty="0"/>
              <a:t>evaluation</a:t>
            </a:r>
            <a:r>
              <a:rPr lang="en-US" dirty="0"/>
              <a:t> and </a:t>
            </a:r>
            <a:r>
              <a:rPr lang="en-US" b="1" dirty="0"/>
              <a:t>improvement</a:t>
            </a:r>
            <a:r>
              <a:rPr lang="en-US" dirty="0"/>
              <a:t> of the </a:t>
            </a:r>
            <a:r>
              <a:rPr lang="en-US" b="1" dirty="0"/>
              <a:t>nationwide</a:t>
            </a:r>
            <a:r>
              <a:rPr lang="en-US" dirty="0"/>
              <a:t> workforce and labor market information system </a:t>
            </a:r>
            <a:r>
              <a:rPr lang="en-US" b="1" dirty="0"/>
              <a:t>and statewide </a:t>
            </a:r>
            <a:r>
              <a:rPr lang="en-US" dirty="0"/>
              <a:t>systems that comprise the nationwide system, and </a:t>
            </a:r>
          </a:p>
          <a:p>
            <a:pPr lvl="1"/>
            <a:r>
              <a:rPr lang="en-US" dirty="0"/>
              <a:t>How </a:t>
            </a:r>
            <a:r>
              <a:rPr lang="en-US" b="1" dirty="0"/>
              <a:t>the Department and the states will cooperate </a:t>
            </a:r>
            <a:r>
              <a:rPr lang="en-US" dirty="0"/>
              <a:t>in the management of those systems. These systems include programs to produce employment-related statistics and state and local workforce and labor market information. </a:t>
            </a:r>
          </a:p>
        </p:txBody>
      </p:sp>
    </p:spTree>
    <p:extLst>
      <p:ext uri="{BB962C8B-B14F-4D97-AF65-F5344CB8AC3E}">
        <p14:creationId xmlns:p14="http://schemas.microsoft.com/office/powerpoint/2010/main" val="4055936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5" y="-291298"/>
            <a:ext cx="3287397" cy="6076462"/>
          </a:xfrm>
        </p:spPr>
        <p:txBody>
          <a:bodyPr>
            <a:normAutofit/>
          </a:bodyPr>
          <a:lstStyle/>
          <a:p>
            <a:r>
              <a:rPr lang="en-US" b="1" dirty="0">
                <a:cs typeface="Arial"/>
              </a:rPr>
              <a:t>The Committee: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www.vtlmi.info</a:t>
            </a:r>
          </a:p>
        </p:txBody>
      </p:sp>
      <p:cxnSp>
        <p:nvCxnSpPr>
          <p:cNvPr id="7" name="Straight Connector 6"/>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603D34A-BB5D-470C-8FF9-D453249E597F}"/>
              </a:ext>
            </a:extLst>
          </p:cNvPr>
          <p:cNvPicPr>
            <a:picLocks noGrp="1" noChangeAspect="1"/>
          </p:cNvPicPr>
          <p:nvPr>
            <p:ph idx="1"/>
          </p:nvPr>
        </p:nvPicPr>
        <p:blipFill>
          <a:blip r:embed="rId3"/>
          <a:stretch>
            <a:fillRect/>
          </a:stretch>
        </p:blipFill>
        <p:spPr>
          <a:xfrm>
            <a:off x="2843093" y="71693"/>
            <a:ext cx="9348907" cy="5995389"/>
          </a:xfrm>
          <a:prstGeom prst="rect">
            <a:avLst/>
          </a:prstGeom>
        </p:spPr>
      </p:pic>
    </p:spTree>
    <p:extLst>
      <p:ext uri="{BB962C8B-B14F-4D97-AF65-F5344CB8AC3E}">
        <p14:creationId xmlns:p14="http://schemas.microsoft.com/office/powerpoint/2010/main" val="467498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b="1" dirty="0">
                <a:cs typeface="Arial"/>
              </a:rPr>
              <a:t>First Plug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www.vtlmi.info</a:t>
            </a:r>
          </a:p>
        </p:txBody>
      </p:sp>
      <p:cxnSp>
        <p:nvCxnSpPr>
          <p:cNvPr id="7" name="Straight Connector 6"/>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41617"/>
            <a:ext cx="10972800" cy="4525963"/>
          </a:xfrm>
        </p:spPr>
        <p:txBody>
          <a:bodyPr>
            <a:normAutofit/>
          </a:bodyPr>
          <a:lstStyle/>
          <a:p>
            <a:r>
              <a:rPr lang="en-US" dirty="0"/>
              <a:t>Please consider applying for a vacant or expiring position </a:t>
            </a:r>
          </a:p>
          <a:p>
            <a:endParaRPr lang="en-US" dirty="0"/>
          </a:p>
          <a:p>
            <a:pPr marL="0" indent="0">
              <a:buNone/>
            </a:pPr>
            <a:r>
              <a:rPr lang="en-US" dirty="0"/>
              <a:t>				</a:t>
            </a:r>
            <a:r>
              <a:rPr lang="en-US" b="1" dirty="0"/>
              <a:t>OR</a:t>
            </a:r>
          </a:p>
          <a:p>
            <a:endParaRPr lang="en-US" dirty="0"/>
          </a:p>
          <a:p>
            <a:r>
              <a:rPr lang="en-US" dirty="0"/>
              <a:t>Encourage someone you know to participate; just make sure they are a knowledgeable about LMI (“Elle-Em-Eye”) </a:t>
            </a:r>
          </a:p>
        </p:txBody>
      </p:sp>
    </p:spTree>
    <p:extLst>
      <p:ext uri="{BB962C8B-B14F-4D97-AF65-F5344CB8AC3E}">
        <p14:creationId xmlns:p14="http://schemas.microsoft.com/office/powerpoint/2010/main" val="1373898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b="1" dirty="0">
                <a:cs typeface="Arial"/>
              </a:rPr>
              <a:t>The Work</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www.vtlmi.info</a:t>
            </a:r>
          </a:p>
        </p:txBody>
      </p:sp>
      <p:cxnSp>
        <p:nvCxnSpPr>
          <p:cNvPr id="7" name="Straight Connector 6"/>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41617"/>
            <a:ext cx="10972800" cy="4525963"/>
          </a:xfrm>
        </p:spPr>
        <p:txBody>
          <a:bodyPr>
            <a:normAutofit/>
          </a:bodyPr>
          <a:lstStyle/>
          <a:p>
            <a:r>
              <a:rPr lang="en-US" dirty="0"/>
              <a:t>Started in July 2016 and have since included </a:t>
            </a:r>
          </a:p>
          <a:p>
            <a:pPr lvl="1"/>
            <a:r>
              <a:rPr lang="en-US" dirty="0"/>
              <a:t>4 in-person meetings</a:t>
            </a:r>
          </a:p>
          <a:p>
            <a:pPr lvl="1"/>
            <a:r>
              <a:rPr lang="en-US" dirty="0"/>
              <a:t>4 virtual meetings</a:t>
            </a:r>
          </a:p>
          <a:p>
            <a:pPr lvl="1"/>
            <a:r>
              <a:rPr lang="en-US" dirty="0"/>
              <a:t>Countless subcommittee meetings and conference calls</a:t>
            </a:r>
          </a:p>
          <a:p>
            <a:endParaRPr lang="en-US" dirty="0"/>
          </a:p>
          <a:p>
            <a:pPr marL="0" indent="0">
              <a:buNone/>
            </a:pPr>
            <a:endParaRPr lang="en-US" dirty="0"/>
          </a:p>
        </p:txBody>
      </p:sp>
    </p:spTree>
    <p:extLst>
      <p:ext uri="{BB962C8B-B14F-4D97-AF65-F5344CB8AC3E}">
        <p14:creationId xmlns:p14="http://schemas.microsoft.com/office/powerpoint/2010/main" val="3331587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b="1" dirty="0">
                <a:cs typeface="Arial"/>
              </a:rPr>
              <a:t>The Work</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95399"/>
            <a:ext cx="2362200" cy="8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05800" y="6172201"/>
            <a:ext cx="2362200" cy="646331"/>
          </a:xfrm>
          <a:prstGeom prst="rect">
            <a:avLst/>
          </a:prstGeom>
          <a:no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www.vtlmi.info</a:t>
            </a:r>
          </a:p>
        </p:txBody>
      </p:sp>
      <p:cxnSp>
        <p:nvCxnSpPr>
          <p:cNvPr id="7" name="Straight Connector 6"/>
          <p:cNvCxnSpPr/>
          <p:nvPr/>
        </p:nvCxnSpPr>
        <p:spPr>
          <a:xfrm flipH="1">
            <a:off x="1524000" y="6172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141617"/>
            <a:ext cx="10972800" cy="4525963"/>
          </a:xfrm>
        </p:spPr>
        <p:txBody>
          <a:bodyPr>
            <a:normAutofit/>
          </a:bodyPr>
          <a:lstStyle/>
          <a:p>
            <a:pPr marL="0" indent="0">
              <a:buNone/>
            </a:pPr>
            <a:endParaRPr lang="en-US" dirty="0"/>
          </a:p>
          <a:p>
            <a:r>
              <a:rPr lang="en-US" dirty="0"/>
              <a:t>Work Product Produced to Date:</a:t>
            </a:r>
          </a:p>
          <a:p>
            <a:pPr marL="0" indent="0">
              <a:buNone/>
            </a:pPr>
            <a:r>
              <a:rPr lang="en-US" dirty="0"/>
              <a:t>	(Draft of) Final WIAC Report (short version)</a:t>
            </a:r>
          </a:p>
          <a:p>
            <a:pPr marL="0" indent="0">
              <a:buNone/>
            </a:pPr>
            <a:r>
              <a:rPr lang="en-US" dirty="0"/>
              <a:t>	(Draft of) WIAC Opportunities Infographic</a:t>
            </a:r>
          </a:p>
          <a:p>
            <a:pPr marL="0" indent="0">
              <a:buNone/>
            </a:pPr>
            <a:r>
              <a:rPr lang="en-US" dirty="0"/>
              <a:t>		- Highlighting 6 Opportunities</a:t>
            </a:r>
          </a:p>
          <a:p>
            <a:pPr marL="0" indent="0">
              <a:buNone/>
            </a:pPr>
            <a:r>
              <a:rPr lang="en-US" dirty="0"/>
              <a:t>	Second Draft of the Final WIAC Report (long version)</a:t>
            </a:r>
          </a:p>
          <a:p>
            <a:pPr marL="0" indent="0">
              <a:buNone/>
            </a:pPr>
            <a:r>
              <a:rPr lang="en-US" dirty="0"/>
              <a:t>		- Highlighting 9 Recommendations</a:t>
            </a:r>
          </a:p>
          <a:p>
            <a:pPr marL="0" indent="0">
              <a:buNone/>
            </a:pPr>
            <a:endParaRPr lang="en-US" dirty="0"/>
          </a:p>
        </p:txBody>
      </p:sp>
    </p:spTree>
    <p:extLst>
      <p:ext uri="{BB962C8B-B14F-4D97-AF65-F5344CB8AC3E}">
        <p14:creationId xmlns:p14="http://schemas.microsoft.com/office/powerpoint/2010/main" val="3328142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endParaRPr lang="en-US" b="1" dirty="0">
              <a:cs typeface="Arial"/>
            </a:endParaRPr>
          </a:p>
        </p:txBody>
      </p:sp>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9E32B85-1332-440E-8EFA-EC7B7E004691}"/>
              </a:ext>
            </a:extLst>
          </p:cNvPr>
          <p:cNvPicPr>
            <a:picLocks noChangeAspect="1"/>
          </p:cNvPicPr>
          <p:nvPr/>
        </p:nvPicPr>
        <p:blipFill>
          <a:blip r:embed="rId2"/>
          <a:stretch>
            <a:fillRect/>
          </a:stretch>
        </p:blipFill>
        <p:spPr>
          <a:xfrm>
            <a:off x="0" y="277053"/>
            <a:ext cx="12192000" cy="6303894"/>
          </a:xfrm>
          <a:prstGeom prst="rect">
            <a:avLst/>
          </a:prstGeom>
        </p:spPr>
      </p:pic>
    </p:spTree>
    <p:extLst>
      <p:ext uri="{BB962C8B-B14F-4D97-AF65-F5344CB8AC3E}">
        <p14:creationId xmlns:p14="http://schemas.microsoft.com/office/powerpoint/2010/main" val="2834439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endParaRPr lang="en-US" b="1" dirty="0">
              <a:cs typeface="Arial"/>
            </a:endParaRPr>
          </a:p>
        </p:txBody>
      </p:sp>
      <p:sp>
        <p:nvSpPr>
          <p:cNvPr id="3" name="Content Placeholder 2"/>
          <p:cNvSpPr>
            <a:spLocks noGrp="1"/>
          </p:cNvSpPr>
          <p:nvPr>
            <p:ph idx="1"/>
          </p:nvPr>
        </p:nvSpPr>
        <p:spPr>
          <a:xfrm>
            <a:off x="609600" y="1141617"/>
            <a:ext cx="10972800" cy="4525963"/>
          </a:xfrm>
        </p:spPr>
        <p:txBody>
          <a:bodyPr>
            <a:normAutofit/>
          </a:bodyPr>
          <a:lstStyle/>
          <a:p>
            <a:pPr marL="457200" lvl="1"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C3E4D48-63B7-40D4-B245-F5FA229F375D}"/>
              </a:ext>
            </a:extLst>
          </p:cNvPr>
          <p:cNvPicPr>
            <a:picLocks noChangeAspect="1"/>
          </p:cNvPicPr>
          <p:nvPr/>
        </p:nvPicPr>
        <p:blipFill>
          <a:blip r:embed="rId2"/>
          <a:stretch>
            <a:fillRect/>
          </a:stretch>
        </p:blipFill>
        <p:spPr>
          <a:xfrm>
            <a:off x="0" y="1107361"/>
            <a:ext cx="12192000" cy="4643278"/>
          </a:xfrm>
          <a:prstGeom prst="rect">
            <a:avLst/>
          </a:prstGeom>
        </p:spPr>
      </p:pic>
    </p:spTree>
    <p:extLst>
      <p:ext uri="{BB962C8B-B14F-4D97-AF65-F5344CB8AC3E}">
        <p14:creationId xmlns:p14="http://schemas.microsoft.com/office/powerpoint/2010/main" val="419662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318</Words>
  <Application>Microsoft Office PowerPoint</Application>
  <PresentationFormat>Widescreen</PresentationFormat>
  <Paragraphs>74</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Perpetua</vt:lpstr>
      <vt:lpstr>Default Design</vt:lpstr>
      <vt:lpstr>1_Office Theme</vt:lpstr>
      <vt:lpstr>   Workforce Information Advisory Council The “We-Ack”  May 2018</vt:lpstr>
      <vt:lpstr>Disclaimer</vt:lpstr>
      <vt:lpstr>The WIAC</vt:lpstr>
      <vt:lpstr>The Committee:</vt:lpstr>
      <vt:lpstr>First Plug</vt:lpstr>
      <vt:lpstr>The Work</vt:lpstr>
      <vt:lpstr>The Work</vt:lpstr>
      <vt:lpstr>PowerPoint Presentation</vt:lpstr>
      <vt:lpstr>PowerPoint Presentation</vt:lpstr>
      <vt:lpstr>PowerPoint Presentation</vt:lpstr>
      <vt:lpstr>The Report:</vt:lpstr>
      <vt:lpstr>Recommendations on WLMI Products</vt:lpstr>
      <vt:lpstr>Recommendations on WLMI Products</vt:lpstr>
      <vt:lpstr>Recommendations on the WLMI System</vt:lpstr>
      <vt:lpstr>Recommendations on the WLMI System</vt:lpstr>
      <vt:lpstr>Current Status</vt:lpstr>
      <vt:lpstr>Second Plug</vt:lpstr>
      <vt:lpstr>Questions??? &amp;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“In-Demand” Jobs The Vermont Experience  May 2018</dc:title>
  <dc:creator>Barewicz, Mathew</dc:creator>
  <cp:lastModifiedBy>Barewicz, Mathew</cp:lastModifiedBy>
  <cp:revision>23</cp:revision>
  <dcterms:created xsi:type="dcterms:W3CDTF">2018-05-04T12:50:24Z</dcterms:created>
  <dcterms:modified xsi:type="dcterms:W3CDTF">2018-05-18T19:21:27Z</dcterms:modified>
</cp:coreProperties>
</file>