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550B-6B4B-48A3-931E-5E38769FDAA7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140E-7040-4821-BE2B-63C68745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Measuring Education - Workforce Alignment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An Alternative Approach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90732"/>
          </a:xfrm>
        </p:spPr>
        <p:txBody>
          <a:bodyPr/>
          <a:lstStyle/>
          <a:p>
            <a:r>
              <a:rPr lang="en-US" dirty="0" smtClean="0"/>
              <a:t>Steve Hine</a:t>
            </a:r>
          </a:p>
          <a:p>
            <a:r>
              <a:rPr lang="en-US" dirty="0" smtClean="0"/>
              <a:t>May 22,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121443"/>
            <a:ext cx="11893390" cy="320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lgerian" panose="04020705040A02060702" pitchFamily="82" charset="0"/>
              </a:rPr>
              <a:t>Small slice of this matrix highlighting Computer Occupations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21760"/>
              </p:ext>
            </p:extLst>
          </p:nvPr>
        </p:nvGraphicFramePr>
        <p:xfrm>
          <a:off x="15875" y="896938"/>
          <a:ext cx="12050043" cy="596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12786365" imgH="3687984" progId="Excel.Sheet.12">
                  <p:embed/>
                </p:oleObj>
              </mc:Choice>
              <mc:Fallback>
                <p:oleObj name="Worksheet" r:id="rId3" imgW="12786365" imgH="3687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" y="896938"/>
                        <a:ext cx="12050043" cy="596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77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8" y="355601"/>
            <a:ext cx="11679266" cy="8693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lgerian" panose="04020705040A02060702" pitchFamily="82" charset="0"/>
              </a:rPr>
              <a:t>Aggregating </a:t>
            </a:r>
            <a:r>
              <a:rPr lang="en-US" sz="2800" b="1" dirty="0" smtClean="0">
                <a:latin typeface="Algerian" panose="04020705040A02060702" pitchFamily="82" charset="0"/>
              </a:rPr>
              <a:t>flows into/out </a:t>
            </a:r>
            <a:r>
              <a:rPr lang="en-US" sz="2800" b="1" dirty="0" smtClean="0">
                <a:latin typeface="Algerian" panose="04020705040A02060702" pitchFamily="82" charset="0"/>
              </a:rPr>
              <a:t>of each occupation yields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58610"/>
              </p:ext>
            </p:extLst>
          </p:nvPr>
        </p:nvGraphicFramePr>
        <p:xfrm>
          <a:off x="371475" y="1345721"/>
          <a:ext cx="11506199" cy="4925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6263"/>
                <a:gridCol w="1110069"/>
                <a:gridCol w="1110069"/>
                <a:gridCol w="966374"/>
                <a:gridCol w="1304454"/>
                <a:gridCol w="1003625"/>
                <a:gridCol w="1186101"/>
                <a:gridCol w="1049244"/>
              </a:tblGrid>
              <a:tr h="40566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Employment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Occupational Transfers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Into/Out of Employment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Occupation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Last Year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This Year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Growth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Out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Out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research scientists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355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362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 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104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96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  22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              37 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systems analysts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15,893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16,202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309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1,686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1,648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746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        1,092 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security analysts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3,786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3,838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52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545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531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160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            226 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programmers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7,255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7,229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(26)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812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1,016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493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264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24,081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24,345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264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1,787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1,633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908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1,326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developers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3,275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3,331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56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499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470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255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340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support specialists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16,881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17,095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214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1,847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1,866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1,228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1,423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Database administrators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2,469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2,495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477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433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  74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144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administrators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9,540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9,633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93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1,070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864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332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631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network architects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5,287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5,333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46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511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502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    95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149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66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occupations, all other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7,040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7,106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  66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           912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1,353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711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335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59731" y="2122647"/>
            <a:ext cx="1963929" cy="2026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3909" y="140130"/>
            <a:ext cx="1532892" cy="89017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Unemployed or Out of the Labor Force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83824" y="2636377"/>
            <a:ext cx="1963929" cy="20264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6526" y="2518239"/>
            <a:ext cx="1963929" cy="20264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14940" y="2854186"/>
            <a:ext cx="1439476" cy="5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Destination Occupations</a:t>
            </a:r>
            <a:endParaRPr lang="en-US" sz="1400" b="1" baseline="-25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58845" y="3238321"/>
            <a:ext cx="1413001" cy="7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Occupations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1126455">
            <a:off x="5788797" y="3095082"/>
            <a:ext cx="1665990" cy="361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77534" y="5378748"/>
            <a:ext cx="1763530" cy="109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Unemployed or Out of the Labor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Force, Including Those in School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4526245" y="4793820"/>
            <a:ext cx="879087" cy="3532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707841" y="3407518"/>
            <a:ext cx="1453553" cy="36147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8368" y="3117078"/>
            <a:ext cx="1467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Software Developers</a:t>
            </a:r>
          </a:p>
          <a:p>
            <a:pPr algn="ctr"/>
            <a:r>
              <a:rPr lang="en-US" sz="1600" b="1" dirty="0" smtClean="0"/>
              <a:t>(Annual Growth = 264)</a:t>
            </a:r>
            <a:endParaRPr lang="en-US" sz="1600" b="1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4141968" y="1742741"/>
            <a:ext cx="1715643" cy="361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1064" y="28541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1,787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64764" y="31308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1,633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17716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908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80526" y="48692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1,326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4940" y="4662815"/>
            <a:ext cx="311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BLS Separations estimates:</a:t>
            </a:r>
          </a:p>
          <a:p>
            <a:pPr algn="ctr"/>
            <a:r>
              <a:rPr lang="en-US" b="1" dirty="0" smtClean="0"/>
              <a:t>337 LF Exits</a:t>
            </a:r>
          </a:p>
          <a:p>
            <a:pPr algn="ctr"/>
            <a:r>
              <a:rPr lang="en-US" b="1" dirty="0" smtClean="0"/>
              <a:t>+ 1,180 Occupational Transfers</a:t>
            </a:r>
          </a:p>
          <a:p>
            <a:pPr algn="ctr"/>
            <a:r>
              <a:rPr lang="en-US" b="1" dirty="0" smtClean="0"/>
              <a:t>= 1,517 Total Separations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6289" y="392618"/>
            <a:ext cx="431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lgerian" panose="04020705040A02060702" pitchFamily="82" charset="0"/>
              </a:rPr>
              <a:t>Illustrative Example</a:t>
            </a:r>
            <a:endParaRPr lang="en-US" sz="2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lgerian" panose="04020705040A02060702" pitchFamily="82" charset="0"/>
              </a:rPr>
              <a:t>Some preliminary observations</a:t>
            </a:r>
            <a:endParaRPr lang="en-US" sz="32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830"/>
            <a:ext cx="10515600" cy="4926133"/>
          </a:xfrm>
        </p:spPr>
        <p:txBody>
          <a:bodyPr/>
          <a:lstStyle/>
          <a:p>
            <a:r>
              <a:rPr lang="en-US" dirty="0" smtClean="0"/>
              <a:t>Not surprisingly, we see many more ‘separations’ from most occupations than we do in Projections data</a:t>
            </a:r>
          </a:p>
          <a:p>
            <a:r>
              <a:rPr lang="en-US" dirty="0" smtClean="0"/>
              <a:t>But accounting for occupational in-flows by incumbent workers tends to reduce openings available to newly minted graduates</a:t>
            </a:r>
          </a:p>
          <a:p>
            <a:r>
              <a:rPr lang="en-US" dirty="0" smtClean="0"/>
              <a:t>Need to account for re-entrants into the labor force that are not out due to schooling, and account for those that are working and in school simultaneously</a:t>
            </a:r>
          </a:p>
          <a:p>
            <a:r>
              <a:rPr lang="en-US" dirty="0" smtClean="0"/>
              <a:t>This work also provides empirical identification of common ‘career ladders’</a:t>
            </a:r>
          </a:p>
          <a:p>
            <a:r>
              <a:rPr lang="en-US" dirty="0" smtClean="0"/>
              <a:t>Final product and technical documentation are expected by the end of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6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6506" y="1656272"/>
            <a:ext cx="1530434" cy="38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of Instructional Programs (CIP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of Graduates Per Year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Major And Degree Level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463179" y="1656272"/>
            <a:ext cx="1461330" cy="38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Occupational Classification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SOC) System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 of Occupational Job Openings Per Year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Growth And Net Replacement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466888" y="1852189"/>
            <a:ext cx="817095" cy="3494494"/>
            <a:chOff x="3020017" y="1914097"/>
            <a:chExt cx="817095" cy="3494494"/>
          </a:xfrm>
        </p:grpSpPr>
        <p:sp>
          <p:nvSpPr>
            <p:cNvPr id="18" name="Right Arrow 17"/>
            <p:cNvSpPr/>
            <p:nvPr/>
          </p:nvSpPr>
          <p:spPr>
            <a:xfrm>
              <a:off x="3020017" y="1914097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020017" y="5222777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20017" y="4713289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020017" y="2423586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020017" y="2921087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020017" y="3364642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020017" y="3832173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020017" y="4281722"/>
              <a:ext cx="817095" cy="1858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99512" y="1852189"/>
            <a:ext cx="817095" cy="3494494"/>
            <a:chOff x="8275589" y="1872139"/>
            <a:chExt cx="817095" cy="3494494"/>
          </a:xfrm>
        </p:grpSpPr>
        <p:sp>
          <p:nvSpPr>
            <p:cNvPr id="10" name="Right Arrow 9"/>
            <p:cNvSpPr/>
            <p:nvPr/>
          </p:nvSpPr>
          <p:spPr>
            <a:xfrm>
              <a:off x="8275589" y="1872139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275589" y="5180819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275589" y="4671331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275589" y="2381628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8275589" y="2879129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275589" y="3322684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8275589" y="3790215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8275589" y="4239764"/>
              <a:ext cx="817095" cy="18581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26" name="AutoShape 2" descr="animation design GIF"/>
          <p:cNvSpPr>
            <a:spLocks noChangeAspect="1" noChangeArrowheads="1"/>
          </p:cNvSpPr>
          <p:nvPr/>
        </p:nvSpPr>
        <p:spPr bwMode="auto">
          <a:xfrm>
            <a:off x="4346670" y="1751369"/>
            <a:ext cx="1918070" cy="19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31" y="1656272"/>
            <a:ext cx="4936257" cy="38762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39332" y="5570380"/>
            <a:ext cx="4936256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Converts CIP Annual Units (Graduates) Into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 Annual Units (Openings) And Vice versa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241019" y="617272"/>
            <a:ext cx="5132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Alignment System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7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lgerian" panose="04020705040A02060702" pitchFamily="82" charset="0"/>
              </a:rPr>
              <a:t>Necessary steps to construct the system</a:t>
            </a:r>
            <a:endParaRPr lang="en-US" sz="32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491"/>
            <a:ext cx="10515600" cy="4986518"/>
          </a:xfrm>
        </p:spPr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 smtClean="0"/>
              <a:t>Measure annual number of grads by CIP and award entering the </a:t>
            </a:r>
            <a:r>
              <a:rPr lang="en-US" b="1" dirty="0" smtClean="0"/>
              <a:t>workforce</a:t>
            </a:r>
            <a:endParaRPr lang="en-US" b="1" dirty="0" smtClean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 smtClean="0"/>
              <a:t>Measure award level required of occupational </a:t>
            </a:r>
            <a:r>
              <a:rPr lang="en-US" b="1" dirty="0" smtClean="0"/>
              <a:t>openings</a:t>
            </a:r>
            <a:endParaRPr lang="en-US" b="1" dirty="0" smtClean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 smtClean="0"/>
              <a:t>Convert supply of graduates from instructional programs into occupational supply (or occupational demand into instructional program demand)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 smtClean="0"/>
              <a:t>Measure annual number of occupational openings available to newly minted graduates of postsecondary programs of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8" y="690113"/>
            <a:ext cx="2311880" cy="521898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Measure annual number of grads by CIP and award entering the </a:t>
            </a:r>
            <a:r>
              <a:rPr lang="en-US" sz="3200" b="1" dirty="0" smtClean="0">
                <a:latin typeface="+mn-lt"/>
              </a:rPr>
              <a:t>workforce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 smtClean="0">
                <a:latin typeface="+mn-lt"/>
              </a:rPr>
              <a:t>Data from WDQI/SLDS Database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231" y="0"/>
            <a:ext cx="61955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166718"/>
            <a:ext cx="11602528" cy="8253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Measure award level required of occupational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038"/>
            <a:ext cx="10515600" cy="4891627"/>
          </a:xfrm>
        </p:spPr>
        <p:txBody>
          <a:bodyPr>
            <a:normAutofit/>
          </a:bodyPr>
          <a:lstStyle/>
          <a:p>
            <a:r>
              <a:rPr lang="en-US" dirty="0" smtClean="0"/>
              <a:t>Concern over BLS classification being “too low”</a:t>
            </a:r>
          </a:p>
          <a:p>
            <a:r>
              <a:rPr lang="en-US" dirty="0" smtClean="0"/>
              <a:t>Our Vacancy Survey asks “what </a:t>
            </a:r>
            <a:r>
              <a:rPr lang="en-US" dirty="0"/>
              <a:t>educational level is usually required” for the vacant </a:t>
            </a:r>
            <a:r>
              <a:rPr lang="en-US" dirty="0" smtClean="0"/>
              <a:t>position?</a:t>
            </a:r>
          </a:p>
          <a:p>
            <a:r>
              <a:rPr lang="en-US" dirty="0" smtClean="0"/>
              <a:t>We evaluated 31,701 employer responses reporting 727,860 </a:t>
            </a:r>
            <a:r>
              <a:rPr lang="en-US" dirty="0"/>
              <a:t>vacancies in the state across 787 occupations between </a:t>
            </a:r>
            <a:r>
              <a:rPr lang="en-US" dirty="0" smtClean="0"/>
              <a:t>2011:II </a:t>
            </a:r>
            <a:r>
              <a:rPr lang="en-US" dirty="0"/>
              <a:t>and </a:t>
            </a:r>
            <a:r>
              <a:rPr lang="en-US" dirty="0" smtClean="0"/>
              <a:t>2015:IV.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78954"/>
              </p:ext>
            </p:extLst>
          </p:nvPr>
        </p:nvGraphicFramePr>
        <p:xfrm>
          <a:off x="1312653" y="3630505"/>
          <a:ext cx="9228827" cy="3078480"/>
        </p:xfrm>
        <a:graphic>
          <a:graphicData uri="http://schemas.openxmlformats.org/drawingml/2006/table">
            <a:tbl>
              <a:tblPr/>
              <a:tblGrid>
                <a:gridCol w="1775604"/>
                <a:gridCol w="1483743"/>
                <a:gridCol w="2053087"/>
                <a:gridCol w="1940943"/>
                <a:gridCol w="1975450"/>
              </a:tblGrid>
              <a:tr h="294803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Number/Share </a:t>
                      </a:r>
                      <a:r>
                        <a:rPr lang="en-US" b="1" dirty="0">
                          <a:effectLst/>
                        </a:rPr>
                        <a:t>of Occupations with Educational Requirements that Changed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5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Change in Requirement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Number of Occupations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Percent of Occupations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Total Employment in MN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Percent of Employment in MN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948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 Change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700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85.4%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2,303,940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87.3%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8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Decrease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55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6.7%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243,720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9.2%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8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Increase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24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2.9%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90,380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3.4%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8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N/A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41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5.0%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102,360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3.9%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8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Total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820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95.0%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2,638,040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100.0%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4803">
                <a:tc gridSpan="5">
                  <a:txBody>
                    <a:bodyPr/>
                    <a:lstStyle/>
                    <a:p>
                      <a:r>
                        <a:rPr lang="en-US" i="1" dirty="0">
                          <a:effectLst/>
                        </a:rPr>
                        <a:t>Source: Last two columns from Minnesota Occupational Employment Statistics, Q2 2015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971"/>
            <a:ext cx="10515600" cy="1101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Convert supply of graduates from instructional programs into occupational supply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/>
          <a:lstStyle/>
          <a:p>
            <a:r>
              <a:rPr lang="en-US" dirty="0" smtClean="0"/>
              <a:t>Role of the CIP/SOC Crosswalk, but we made some adjustments</a:t>
            </a:r>
          </a:p>
          <a:p>
            <a:r>
              <a:rPr lang="en-US" dirty="0" smtClean="0"/>
              <a:t>We used ACS data to identify frequent CIP to SOC transitions by 25-34 year olds to supplement the crosswalk to include ‘empirically significant’ transitions where they occur </a:t>
            </a:r>
          </a:p>
          <a:p>
            <a:r>
              <a:rPr lang="en-US" dirty="0" smtClean="0"/>
              <a:t>Also included award level</a:t>
            </a:r>
          </a:p>
          <a:p>
            <a:r>
              <a:rPr lang="en-US" dirty="0" smtClean="0"/>
              <a:t>Example -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72095"/>
              </p:ext>
            </p:extLst>
          </p:nvPr>
        </p:nvGraphicFramePr>
        <p:xfrm>
          <a:off x="2657475" y="3600450"/>
          <a:ext cx="7684360" cy="749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110"/>
                <a:gridCol w="2152650"/>
                <a:gridCol w="828675"/>
                <a:gridCol w="3971925"/>
              </a:tblGrid>
              <a:tr h="14366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01.0103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Agricultural </a:t>
                      </a:r>
                      <a:r>
                        <a:rPr lang="en-US" sz="1600" b="1" u="none" strike="noStrike" dirty="0" smtClean="0">
                          <a:effectLst/>
                        </a:rPr>
                        <a:t>Economics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19-3011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Economists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  <a:tr h="143667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25-1041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Agricultural Sciences Teachers, Postsecondary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  <a:tr h="143667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25-1063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Economics Teachers, Postsecondary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1704"/>
              </p:ext>
            </p:extLst>
          </p:nvPr>
        </p:nvGraphicFramePr>
        <p:xfrm>
          <a:off x="1200150" y="4987125"/>
          <a:ext cx="7684360" cy="499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110"/>
                <a:gridCol w="2152650"/>
                <a:gridCol w="828675"/>
                <a:gridCol w="3971925"/>
              </a:tblGrid>
              <a:tr h="14366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01.0103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Bachelors Degree</a:t>
                      </a:r>
                      <a:r>
                        <a:rPr lang="en-US" sz="1600" b="1" u="none" strike="noStrike" dirty="0" smtClean="0">
                          <a:effectLst/>
                        </a:rPr>
                        <a:t> in Agricultural Economics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19-3011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Economists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  <a:tr h="143667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25-1041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Accountants and Auditors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25791"/>
              </p:ext>
            </p:extLst>
          </p:nvPr>
        </p:nvGraphicFramePr>
        <p:xfrm>
          <a:off x="1200150" y="5614721"/>
          <a:ext cx="7684360" cy="749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110"/>
                <a:gridCol w="2152650"/>
                <a:gridCol w="828675"/>
                <a:gridCol w="3971925"/>
              </a:tblGrid>
              <a:tr h="14366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01.0103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Graduate Degree</a:t>
                      </a:r>
                      <a:r>
                        <a:rPr lang="en-US" sz="1600" b="1" u="none" strike="noStrike" dirty="0" smtClean="0">
                          <a:effectLst/>
                        </a:rPr>
                        <a:t> in Agricultural Economics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19-3011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Economists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  <a:tr h="143667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25-1041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Agricultural Sciences Teachers, Postsecondary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  <a:tr h="143667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25-1063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Economics Teachers, Postsecondary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6" marR="5986" marT="5986" marB="0" anchor="b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96" y="3600450"/>
            <a:ext cx="146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Current ‘standard’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4510" y="4984941"/>
            <a:ext cx="300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70% of BA Ag Econ grads take jobs as accountants/auditors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Distinguishes BA from Grad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8204" y="4589153"/>
            <a:ext cx="2405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Our adjusted crosswalk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1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17" y="365125"/>
            <a:ext cx="10841966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Measure annual number of occupational openings available to newly minted graduates of postsecondary programs of study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Separations estimates outflows from an occupation, but career ‘pathways’ and advantage of experience suggest that many separations will be filled by incumbent workers =&gt; not available to new grads</a:t>
            </a:r>
          </a:p>
          <a:p>
            <a:r>
              <a:rPr lang="en-US" dirty="0" smtClean="0"/>
              <a:t>Need to estimate inter-occupational inflows as well as outflows</a:t>
            </a:r>
          </a:p>
          <a:p>
            <a:r>
              <a:rPr lang="en-US" dirty="0" smtClean="0"/>
              <a:t>Separations only count outflows that occur when a person takes another job in a different major occupational group – but 70% of inter-occupational transfers occur within a MOG</a:t>
            </a:r>
          </a:p>
          <a:p>
            <a:r>
              <a:rPr lang="en-US" dirty="0" smtClean="0"/>
              <a:t>Need to account for all occupational transitions, including those within MOGs that are often steps up the career ladder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49880" y="2250806"/>
            <a:ext cx="1963929" cy="2026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51243" y="988938"/>
            <a:ext cx="1532892" cy="89017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Unemployed or Out of the Labor Force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83824" y="2636377"/>
            <a:ext cx="1963929" cy="20264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0422" y="2504932"/>
            <a:ext cx="1963929" cy="20264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12106" y="2612696"/>
            <a:ext cx="1439476" cy="77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400" b="1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(Different MOG)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14731" y="209033"/>
            <a:ext cx="1963929" cy="20264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20258" y="927597"/>
            <a:ext cx="1430128" cy="3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 X</a:t>
            </a:r>
            <a:r>
              <a:rPr lang="en-US" sz="1400" b="1" baseline="-2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811773">
            <a:off x="2752686" y="2278584"/>
            <a:ext cx="1931486" cy="3532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14458" y="2960607"/>
            <a:ext cx="1413001" cy="3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 X</a:t>
            </a:r>
            <a:r>
              <a:rPr lang="en-US" sz="1400" b="1" baseline="-25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1380564">
            <a:off x="5755747" y="3301019"/>
            <a:ext cx="1259819" cy="361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101768" y="5090009"/>
            <a:ext cx="1763530" cy="109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Unemployed or Out of the Labor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Force, Including Those in School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7206511">
            <a:off x="4364966" y="4581764"/>
            <a:ext cx="777399" cy="3532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04025" y="4686912"/>
            <a:ext cx="1963929" cy="2026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299832">
            <a:off x="5450505" y="4574743"/>
            <a:ext cx="2053127" cy="36147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128106" y="5472659"/>
            <a:ext cx="1515765" cy="6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400" b="1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(Same MOG)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81697" y="3407518"/>
            <a:ext cx="1024781" cy="36147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14940" y="296440"/>
            <a:ext cx="403072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Replacements =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Outflow from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 </a:t>
            </a:r>
            <a:r>
              <a:rPr lang="en-U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Inflow into Occupation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02869" y="3293841"/>
            <a:ext cx="131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Occupation Y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79203" y="3407518"/>
            <a:ext cx="3117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Projections Separations 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 flows in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want to estimate all flows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7023424">
            <a:off x="4834182" y="2139335"/>
            <a:ext cx="1192623" cy="361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8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lgerian" panose="04020705040A02060702" pitchFamily="82" charset="0"/>
              </a:rPr>
              <a:t>How to measure these flows</a:t>
            </a:r>
            <a:endParaRPr lang="en-US" sz="32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CPS Annual Social and Economic Supplement (ASES) conducted each March asks about current and last year’s occupational employment</a:t>
            </a:r>
          </a:p>
          <a:p>
            <a:r>
              <a:rPr lang="en-US" dirty="0" smtClean="0"/>
              <a:t>We used 5 years (2013-2017) of national level data to estimate occupational transition rates between each pair of occupations</a:t>
            </a:r>
          </a:p>
          <a:p>
            <a:r>
              <a:rPr lang="en-US" dirty="0" smtClean="0"/>
              <a:t>Then applied these rates to Minnesota’s occupational employment distribution to estimate the number of individuals transitioning between each occupational pair</a:t>
            </a:r>
          </a:p>
          <a:p>
            <a:r>
              <a:rPr lang="en-US" dirty="0" smtClean="0"/>
              <a:t>The result is a huge block-diagonal matrix 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6432851"/>
            <a:ext cx="4781550" cy="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987</Words>
  <Application>Microsoft Office PowerPoint</Application>
  <PresentationFormat>Widescreen</PresentationFormat>
  <Paragraphs>229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Office Theme</vt:lpstr>
      <vt:lpstr>Worksheet</vt:lpstr>
      <vt:lpstr>Measuring Education - Workforce Alignment An Alternative Approach</vt:lpstr>
      <vt:lpstr>PowerPoint Presentation</vt:lpstr>
      <vt:lpstr>Necessary steps to construct the system</vt:lpstr>
      <vt:lpstr>Measure annual number of grads by CIP and award entering the workforce  Data from WDQI/SLDS Database</vt:lpstr>
      <vt:lpstr>Measure award level required of occupational openings</vt:lpstr>
      <vt:lpstr>Convert supply of graduates from instructional programs into occupational supply</vt:lpstr>
      <vt:lpstr>Measure annual number of occupational openings available to newly minted graduates of postsecondary programs of study</vt:lpstr>
      <vt:lpstr>PowerPoint Presentation</vt:lpstr>
      <vt:lpstr>How to measure these flows</vt:lpstr>
      <vt:lpstr>Small slice of this matrix highlighting Computer Occupations</vt:lpstr>
      <vt:lpstr>Aggregating flows into/out of each occupation yields</vt:lpstr>
      <vt:lpstr>PowerPoint Presentation</vt:lpstr>
      <vt:lpstr>Some preliminary observations</vt:lpstr>
    </vt:vector>
  </TitlesOfParts>
  <Company>DEED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Hine, Steve (DEED)</dc:creator>
  <cp:lastModifiedBy>Hine, Steve (DEED)</cp:lastModifiedBy>
  <cp:revision>35</cp:revision>
  <dcterms:created xsi:type="dcterms:W3CDTF">2018-05-09T19:05:30Z</dcterms:created>
  <dcterms:modified xsi:type="dcterms:W3CDTF">2018-05-17T15:49:57Z</dcterms:modified>
</cp:coreProperties>
</file>